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334" r:id="rId3"/>
    <p:sldId id="339" r:id="rId4"/>
    <p:sldId id="341" r:id="rId5"/>
    <p:sldId id="340" r:id="rId6"/>
    <p:sldId id="342" r:id="rId7"/>
    <p:sldId id="336" r:id="rId8"/>
    <p:sldId id="257" r:id="rId9"/>
    <p:sldId id="298" r:id="rId10"/>
    <p:sldId id="258" r:id="rId11"/>
    <p:sldId id="259" r:id="rId12"/>
    <p:sldId id="260" r:id="rId13"/>
    <p:sldId id="261" r:id="rId14"/>
    <p:sldId id="264" r:id="rId15"/>
    <p:sldId id="262" r:id="rId16"/>
    <p:sldId id="263" r:id="rId17"/>
    <p:sldId id="265" r:id="rId18"/>
    <p:sldId id="299" r:id="rId19"/>
    <p:sldId id="266" r:id="rId20"/>
    <p:sldId id="300" r:id="rId21"/>
    <p:sldId id="268" r:id="rId22"/>
    <p:sldId id="302" r:id="rId23"/>
    <p:sldId id="303" r:id="rId24"/>
    <p:sldId id="304" r:id="rId25"/>
    <p:sldId id="269" r:id="rId26"/>
    <p:sldId id="305" r:id="rId27"/>
    <p:sldId id="270" r:id="rId28"/>
    <p:sldId id="306" r:id="rId29"/>
    <p:sldId id="271" r:id="rId30"/>
    <p:sldId id="307" r:id="rId31"/>
    <p:sldId id="272" r:id="rId32"/>
    <p:sldId id="308" r:id="rId33"/>
    <p:sldId id="273" r:id="rId34"/>
    <p:sldId id="309" r:id="rId35"/>
    <p:sldId id="274" r:id="rId36"/>
    <p:sldId id="275" r:id="rId37"/>
    <p:sldId id="276" r:id="rId38"/>
    <p:sldId id="277" r:id="rId39"/>
    <p:sldId id="278" r:id="rId40"/>
    <p:sldId id="279" r:id="rId41"/>
    <p:sldId id="280" r:id="rId42"/>
    <p:sldId id="281" r:id="rId43"/>
    <p:sldId id="310" r:id="rId44"/>
    <p:sldId id="282" r:id="rId45"/>
    <p:sldId id="311" r:id="rId46"/>
    <p:sldId id="312" r:id="rId47"/>
    <p:sldId id="313" r:id="rId48"/>
    <p:sldId id="283" r:id="rId49"/>
    <p:sldId id="284" r:id="rId50"/>
    <p:sldId id="285" r:id="rId51"/>
    <p:sldId id="286" r:id="rId52"/>
    <p:sldId id="287" r:id="rId53"/>
    <p:sldId id="314" r:id="rId54"/>
    <p:sldId id="316" r:id="rId55"/>
    <p:sldId id="288" r:id="rId56"/>
    <p:sldId id="317" r:id="rId57"/>
    <p:sldId id="289" r:id="rId58"/>
    <p:sldId id="318" r:id="rId59"/>
    <p:sldId id="290" r:id="rId60"/>
    <p:sldId id="319" r:id="rId61"/>
    <p:sldId id="291" r:id="rId62"/>
    <p:sldId id="343" r:id="rId63"/>
    <p:sldId id="320" r:id="rId64"/>
    <p:sldId id="292" r:id="rId65"/>
    <p:sldId id="321" r:id="rId66"/>
    <p:sldId id="293" r:id="rId67"/>
    <p:sldId id="294" r:id="rId68"/>
    <p:sldId id="295" r:id="rId69"/>
    <p:sldId id="322" r:id="rId70"/>
    <p:sldId id="296" r:id="rId71"/>
    <p:sldId id="297" r:id="rId72"/>
    <p:sldId id="337"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08" autoAdjust="0"/>
    <p:restoredTop sz="86436" autoAdjust="0"/>
  </p:normalViewPr>
  <p:slideViewPr>
    <p:cSldViewPr>
      <p:cViewPr varScale="1">
        <p:scale>
          <a:sx n="78" d="100"/>
          <a:sy n="78" d="100"/>
        </p:scale>
        <p:origin x="-1338" y="-96"/>
      </p:cViewPr>
      <p:guideLst>
        <p:guide orient="horz" pos="2160"/>
        <p:guide pos="2880"/>
      </p:guideLst>
    </p:cSldViewPr>
  </p:slideViewPr>
  <p:outlineViewPr>
    <p:cViewPr>
      <p:scale>
        <a:sx n="33" d="100"/>
        <a:sy n="33" d="100"/>
      </p:scale>
      <p:origin x="268" y="17476"/>
    </p:cViewPr>
  </p:outlineViewPr>
  <p:notesTextViewPr>
    <p:cViewPr>
      <p:scale>
        <a:sx n="100" d="100"/>
        <a:sy n="100" d="100"/>
      </p:scale>
      <p:origin x="0" y="0"/>
    </p:cViewPr>
  </p:notesTextViewPr>
  <p:sorterViewPr>
    <p:cViewPr>
      <p:scale>
        <a:sx n="100" d="100"/>
        <a:sy n="100" d="100"/>
      </p:scale>
      <p:origin x="0" y="1805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5B6786-C99A-4E8E-B68D-BEDF4A366388}" type="datetimeFigureOut">
              <a:rPr lang="en-US" smtClean="0"/>
              <a:pPr/>
              <a:t>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2CF9C-BFB8-47DD-9A90-FEE55CF868A1}" type="slidenum">
              <a:rPr lang="en-US" smtClean="0"/>
              <a:pPr/>
              <a:t>‹#›</a:t>
            </a:fld>
            <a:endParaRPr lang="en-US" dirty="0"/>
          </a:p>
        </p:txBody>
      </p:sp>
    </p:spTree>
    <p:extLst>
      <p:ext uri="{BB962C8B-B14F-4D97-AF65-F5344CB8AC3E}">
        <p14:creationId xmlns:p14="http://schemas.microsoft.com/office/powerpoint/2010/main" val="1556938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3C2CF9C-BFB8-47DD-9A90-FEE55CF868A1}" type="slidenum">
              <a:rPr lang="en-US" smtClean="0"/>
              <a:pPr/>
              <a:t>72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877EC1BD-5B11-47B2-8B34-D08072754E5F}" type="datetimeFigureOut">
              <a:rPr lang="en-US"/>
              <a:pPr>
                <a:defRPr/>
              </a:pPr>
              <a:t>1/5/2014</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F14219FF-65FF-4F0C-8AF9-847D9AB95B9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D6DDE11-F3F8-4FD7-9269-2EBAD89D4ACE}" type="datetimeFigureOut">
              <a:rPr lang="en-US"/>
              <a:pPr>
                <a:defRPr/>
              </a:pPr>
              <a:t>1/5/2014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A2B637A-5DFF-4DC2-B5B9-6A45910DC0D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083BF2-915A-490F-804E-ADA20A55C87E}" type="datetimeFigureOut">
              <a:rPr lang="en-US"/>
              <a:pPr>
                <a:defRPr/>
              </a:pPr>
              <a:t>1/5/2014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DB7D449-A71A-4D09-ADFF-A684098CED7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EBFBCA1A-71BE-4C59-BD2E-1EFA4F3440A8}" type="datetimeFigureOut">
              <a:rPr lang="en-US"/>
              <a:pPr>
                <a:defRPr/>
              </a:pPr>
              <a:t>1/5/2014</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671C089-BC76-495D-9B9B-8814C3E8370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71BC66A2-5FEB-4E5C-A254-59C5E3325DD0}" type="datetimeFigureOut">
              <a:rPr lang="en-US"/>
              <a:pPr>
                <a:defRPr/>
              </a:pPr>
              <a:t>1/5/2014</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D39C33C0-3951-4326-9234-89E82FE70FC3}"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A031D05-E9C6-46D3-8194-9854C0C95B4A}" type="datetimeFigureOut">
              <a:rPr lang="en-US"/>
              <a:pPr>
                <a:defRPr/>
              </a:pPr>
              <a:t>1/5/2014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9968EF1C-6D6B-48D6-A1BA-8017F91167D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CDF9C6F-CCB9-4782-B746-8BED2FFA2A89}" type="datetimeFigureOut">
              <a:rPr lang="en-US"/>
              <a:pPr>
                <a:defRPr/>
              </a:pPr>
              <a:t>1/5/2014</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AEA09DD-6EBB-4F97-9D77-3A9DE97739A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40ACEF76-9FB7-4F4A-B5C2-B5D2476C3730}" type="datetimeFigureOut">
              <a:rPr lang="en-US"/>
              <a:pPr>
                <a:defRPr/>
              </a:pPr>
              <a:t>1/5/2014</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185EFD89-A0BD-4B8D-A99B-9CC0211E37A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6C09155-0326-4DF9-A4BF-0B273D71BB91}" type="datetimeFigureOut">
              <a:rPr lang="en-US"/>
              <a:pPr>
                <a:defRPr/>
              </a:pPr>
              <a:t>1/5/2014</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CF21F683-2B4C-4139-A8CD-30B6D5631DA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CBD2D08-3427-4ACE-9B19-EE7E63FD87B9}" type="datetimeFigureOut">
              <a:rPr lang="en-US"/>
              <a:pPr>
                <a:defRPr/>
              </a:pPr>
              <a:t>1/5/2014</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5CDCB22-81B0-455E-9DA0-5459EF84DF8F}"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23DF970-4243-4C9E-BDE2-2AC3B0A13D9D}" type="datetimeFigureOut">
              <a:rPr lang="en-US"/>
              <a:pPr>
                <a:defRPr/>
              </a:pPr>
              <a:t>1/5/2014</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0495A74D-EE77-4A53-BB44-ACC5D359839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3561"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CE569DF9-B55D-4D4A-91F3-E0CBB4B3AF42}" type="datetimeFigureOut">
              <a:rPr lang="en-US"/>
              <a:pPr>
                <a:defRPr/>
              </a:pPr>
              <a:t>1/5/2014</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A602A47E-9B54-4C94-93CC-8C000112446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76" r:id="rId6"/>
    <p:sldLayoutId id="2147483669" r:id="rId7"/>
    <p:sldLayoutId id="2147483677" r:id="rId8"/>
    <p:sldLayoutId id="2147483678" r:id="rId9"/>
    <p:sldLayoutId id="2147483670" r:id="rId10"/>
    <p:sldLayoutId id="2147483671"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6.wmf"/><Relationship Id="rId5" Type="http://schemas.openxmlformats.org/officeDocument/2006/relationships/oleObject" Target="../embeddings/oleObject7.bin"/><Relationship Id="rId4" Type="http://schemas.openxmlformats.org/officeDocument/2006/relationships/image" Target="../media/image5.wmf"/></Relationships>
</file>

<file path=ppt/slides/_rels/slide2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6.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1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54.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5.wmf"/><Relationship Id="rId5" Type="http://schemas.openxmlformats.org/officeDocument/2006/relationships/oleObject" Target="../embeddings/oleObject20.bin"/><Relationship Id="rId4" Type="http://schemas.openxmlformats.org/officeDocument/2006/relationships/image" Target="../media/image14.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8.wmf"/><Relationship Id="rId5" Type="http://schemas.openxmlformats.org/officeDocument/2006/relationships/oleObject" Target="../embeddings/oleObject23.bin"/><Relationship Id="rId4" Type="http://schemas.openxmlformats.org/officeDocument/2006/relationships/image" Target="../media/image17.wmf"/></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0.wmf"/><Relationship Id="rId5" Type="http://schemas.openxmlformats.org/officeDocument/2006/relationships/oleObject" Target="../embeddings/oleObject25.bin"/><Relationship Id="rId4" Type="http://schemas.openxmlformats.org/officeDocument/2006/relationships/image" Target="../media/image19.w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2.wmf"/><Relationship Id="rId5" Type="http://schemas.openxmlformats.org/officeDocument/2006/relationships/oleObject" Target="../embeddings/oleObject27.bin"/><Relationship Id="rId4" Type="http://schemas.openxmlformats.org/officeDocument/2006/relationships/image" Target="../media/image21.w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3.wm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9.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25.wmf"/><Relationship Id="rId5" Type="http://schemas.openxmlformats.org/officeDocument/2006/relationships/oleObject" Target="../embeddings/oleObject30.bin"/><Relationship Id="rId4" Type="http://schemas.openxmlformats.org/officeDocument/2006/relationships/image" Target="../media/image24.wmf"/></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image" Target="../media/image28.wmf"/><Relationship Id="rId4" Type="http://schemas.openxmlformats.org/officeDocument/2006/relationships/oleObject" Target="../embeddings/oleObject33.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829761"/>
          </a:xfrm>
        </p:spPr>
        <p:txBody>
          <a:bodyPr/>
          <a:lstStyle/>
          <a:p>
            <a:pPr fontAlgn="auto">
              <a:spcAft>
                <a:spcPts val="0"/>
              </a:spcAft>
              <a:defRPr/>
            </a:pPr>
            <a:r>
              <a:rPr lang="en-US" dirty="0" smtClean="0"/>
              <a:t>AP Statistics – Probability</a:t>
            </a:r>
            <a:endParaRPr lang="en-US" dirty="0"/>
          </a:p>
        </p:txBody>
      </p:sp>
      <p:sp>
        <p:nvSpPr>
          <p:cNvPr id="13314" name="Subtitle 2"/>
          <p:cNvSpPr>
            <a:spLocks noGrp="1"/>
          </p:cNvSpPr>
          <p:nvPr>
            <p:ph type="subTitle" idx="1"/>
          </p:nvPr>
        </p:nvSpPr>
        <p:spPr>
          <a:xfrm>
            <a:off x="685800" y="2590800"/>
            <a:ext cx="7772400" cy="2220913"/>
          </a:xfrm>
        </p:spPr>
        <p:txBody>
          <a:bodyPr/>
          <a:lstStyle/>
          <a:p>
            <a:pPr marR="0"/>
            <a:r>
              <a:rPr lang="en-US" dirty="0" smtClean="0"/>
              <a:t>Mrs. Lerner</a:t>
            </a:r>
          </a:p>
          <a:p>
            <a:pPr marR="0"/>
            <a:r>
              <a:rPr lang="en-US" dirty="0" smtClean="0"/>
              <a:t>Charlotte Catholic High School</a:t>
            </a:r>
          </a:p>
          <a:p>
            <a:pPr marR="0"/>
            <a:r>
              <a:rPr lang="en-US" sz="2400" i="1" dirty="0" smtClean="0"/>
              <a:t>With  some updates by</a:t>
            </a:r>
          </a:p>
          <a:p>
            <a:pPr marR="0"/>
            <a:r>
              <a:rPr lang="en-US" sz="2400" i="1" dirty="0" smtClean="0"/>
              <a:t>Dr. Davidson</a:t>
            </a:r>
          </a:p>
          <a:p>
            <a:pPr marR="0"/>
            <a:r>
              <a:rPr lang="en-US" sz="2400" i="1" dirty="0" smtClean="0"/>
              <a:t>Mallard Creek High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457200" y="1481138"/>
            <a:ext cx="8458200" cy="4525962"/>
          </a:xfrm>
        </p:spPr>
        <p:txBody>
          <a:bodyPr/>
          <a:lstStyle/>
          <a:p>
            <a:r>
              <a:rPr lang="en-US" dirty="0" smtClean="0"/>
              <a:t>The </a:t>
            </a:r>
            <a:r>
              <a:rPr lang="en-US" i="1" dirty="0" smtClean="0"/>
              <a:t>complement</a:t>
            </a:r>
            <a:r>
              <a:rPr lang="en-US" dirty="0" smtClean="0"/>
              <a:t> of any event A is</a:t>
            </a:r>
          </a:p>
          <a:p>
            <a:pPr marL="1135063" lvl="1" indent="-742950">
              <a:buFont typeface="+mj-lt"/>
              <a:buAutoNum type="arabicPeriod"/>
            </a:pPr>
            <a:r>
              <a:rPr lang="en-US" sz="3600" b="1" dirty="0" smtClean="0"/>
              <a:t>the event that A does not occur</a:t>
            </a:r>
          </a:p>
          <a:p>
            <a:pPr marL="1135063" lvl="1" indent="-742950">
              <a:buFont typeface="+mj-lt"/>
              <a:buAutoNum type="arabicPeriod"/>
            </a:pPr>
            <a:r>
              <a:rPr lang="en-US" sz="3600" b="1" dirty="0" smtClean="0"/>
              <a:t>written as A</a:t>
            </a:r>
            <a:r>
              <a:rPr lang="en-US" sz="3600" b="1" baseline="30000" dirty="0" smtClean="0"/>
              <a:t>c</a:t>
            </a:r>
            <a:endParaRPr lang="en-US" sz="3600" b="1" dirty="0" smtClean="0"/>
          </a:p>
          <a:p>
            <a:r>
              <a:rPr lang="en-US" dirty="0" smtClean="0"/>
              <a:t>The complement rule states that</a:t>
            </a:r>
            <a:br>
              <a:rPr lang="en-US" dirty="0" smtClean="0"/>
            </a:br>
            <a:r>
              <a:rPr lang="en-US" dirty="0" smtClean="0"/>
              <a:t>                  </a:t>
            </a:r>
            <a:r>
              <a:rPr lang="en-US" sz="4000" dirty="0" smtClean="0"/>
              <a:t>P(A</a:t>
            </a:r>
            <a:r>
              <a:rPr lang="en-US" sz="4000" baseline="30000" dirty="0" smtClean="0"/>
              <a:t>c</a:t>
            </a:r>
            <a:r>
              <a:rPr lang="en-US" sz="4000" dirty="0" smtClean="0"/>
              <a:t>)=1-P(A)</a:t>
            </a:r>
          </a:p>
          <a:p>
            <a:pPr>
              <a:buFont typeface="Wingdings 3" pitchFamily="18" charset="2"/>
              <a:buNone/>
            </a:pPr>
            <a:r>
              <a:rPr lang="en-US" b="1" dirty="0" smtClean="0"/>
              <a:t>		</a:t>
            </a:r>
            <a:r>
              <a:rPr lang="en-US" sz="3600" b="1" dirty="0" smtClean="0">
                <a:solidFill>
                  <a:srgbClr val="0070C0"/>
                </a:solidFill>
              </a:rPr>
              <a:t>The probability that an event does not occur is 1 minus the probability that it does occur</a:t>
            </a:r>
          </a:p>
          <a:p>
            <a:pPr>
              <a:buFont typeface="Wingdings 3" pitchFamily="18" charset="2"/>
              <a:buNone/>
            </a:pPr>
            <a:endParaRPr lang="en-US" dirty="0" smtClean="0"/>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Probability Rules - 3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p:txBody>
          <a:bodyPr/>
          <a:lstStyle/>
          <a:p>
            <a:r>
              <a:rPr lang="en-US" b="1" dirty="0" smtClean="0"/>
              <a:t>Two events A and B are </a:t>
            </a:r>
            <a:r>
              <a:rPr lang="en-US" b="1" i="1" u="sng" dirty="0" smtClean="0">
                <a:solidFill>
                  <a:srgbClr val="0070C0"/>
                </a:solidFill>
              </a:rPr>
              <a:t>disjoint</a:t>
            </a:r>
            <a:r>
              <a:rPr lang="en-US" b="1" u="sng" dirty="0" smtClean="0">
                <a:solidFill>
                  <a:srgbClr val="0070C0"/>
                </a:solidFill>
              </a:rPr>
              <a:t> </a:t>
            </a:r>
            <a:endParaRPr lang="en-US" b="1" dirty="0" smtClean="0"/>
          </a:p>
          <a:p>
            <a:pPr marL="1117600" lvl="2" indent="-514350">
              <a:buFont typeface="+mj-lt"/>
              <a:buAutoNum type="arabicPeriod"/>
            </a:pPr>
            <a:r>
              <a:rPr lang="en-US" sz="2800" b="1" dirty="0" smtClean="0"/>
              <a:t>if they have no outcomes in common </a:t>
            </a:r>
          </a:p>
          <a:p>
            <a:pPr marL="1117600" lvl="2" indent="-514350">
              <a:buFont typeface="+mj-lt"/>
              <a:buAutoNum type="arabicPeriod"/>
            </a:pPr>
            <a:r>
              <a:rPr lang="en-US" sz="2800" b="1" dirty="0" smtClean="0"/>
              <a:t>cannot occur at the same time. </a:t>
            </a:r>
          </a:p>
          <a:p>
            <a:pPr marL="623887" indent="-514350"/>
            <a:r>
              <a:rPr lang="en-US" b="1" dirty="0" smtClean="0"/>
              <a:t>If A and B are </a:t>
            </a:r>
            <a:r>
              <a:rPr lang="en-US" b="1" dirty="0" smtClean="0">
                <a:solidFill>
                  <a:srgbClr val="0070C0"/>
                </a:solidFill>
              </a:rPr>
              <a:t>disjoint</a:t>
            </a:r>
            <a:r>
              <a:rPr lang="en-US" b="1" dirty="0" smtClean="0"/>
              <a:t>, then </a:t>
            </a:r>
            <a:br>
              <a:rPr lang="en-US" b="1" dirty="0" smtClean="0"/>
            </a:br>
            <a:r>
              <a:rPr lang="en-US" b="1" dirty="0" smtClean="0"/>
              <a:t>         </a:t>
            </a:r>
            <a:r>
              <a:rPr lang="en-US" sz="3600" b="1" dirty="0" smtClean="0">
                <a:solidFill>
                  <a:srgbClr val="0070C0"/>
                </a:solidFill>
              </a:rPr>
              <a:t>P(A or B) = P(A) + P(B).</a:t>
            </a:r>
          </a:p>
          <a:p>
            <a:pPr>
              <a:buFont typeface="Wingdings 3" pitchFamily="18" charset="2"/>
              <a:buNone/>
            </a:pPr>
            <a:r>
              <a:rPr lang="en-US" b="1" dirty="0" smtClean="0"/>
              <a:t>		</a:t>
            </a:r>
            <a:r>
              <a:rPr lang="en-US" b="1" dirty="0" smtClean="0">
                <a:solidFill>
                  <a:srgbClr val="0070C0"/>
                </a:solidFill>
              </a:rPr>
              <a:t>If two events have no outcomes in 	common, then the probability of either 	one occurring is the sum of their 	individual probabilities</a:t>
            </a:r>
          </a:p>
          <a:p>
            <a:pPr>
              <a:buFont typeface="Wingdings 3" pitchFamily="18" charset="2"/>
              <a:buNone/>
            </a:pPr>
            <a:endParaRPr lang="en-US" b="1" dirty="0" smtClean="0"/>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Probability Rules - 4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r>
              <a:rPr lang="en-US" dirty="0" smtClean="0"/>
              <a:t>For </a:t>
            </a:r>
            <a:r>
              <a:rPr lang="en-US" i="1" dirty="0" smtClean="0"/>
              <a:t>any</a:t>
            </a:r>
            <a:r>
              <a:rPr lang="en-US" dirty="0" smtClean="0"/>
              <a:t> two events A and B:</a:t>
            </a:r>
          </a:p>
          <a:p>
            <a:pPr>
              <a:buNone/>
            </a:pPr>
            <a:r>
              <a:rPr lang="en-US" sz="3600" b="1" dirty="0" smtClean="0">
                <a:solidFill>
                  <a:srgbClr val="0070C0"/>
                </a:solidFill>
              </a:rPr>
              <a:t>P(A or B) = P(A) + P(B) – P(A and B)</a:t>
            </a:r>
          </a:p>
          <a:p>
            <a:pPr>
              <a:buFont typeface="Wingdings 3" pitchFamily="18" charset="2"/>
              <a:buNone/>
            </a:pPr>
            <a:r>
              <a:rPr lang="en-US" b="1" dirty="0" smtClean="0"/>
              <a:t>		</a:t>
            </a:r>
          </a:p>
          <a:p>
            <a:pPr>
              <a:buFont typeface="Wingdings 3" pitchFamily="18" charset="2"/>
              <a:buNone/>
            </a:pPr>
            <a:r>
              <a:rPr lang="en-US" b="1" dirty="0" smtClean="0">
                <a:solidFill>
                  <a:srgbClr val="0070C0"/>
                </a:solidFill>
              </a:rPr>
              <a:t>The probability of either A or B occurring is the sum of their individual probabilities	minus the probability that they occur at the same time</a:t>
            </a:r>
          </a:p>
          <a:p>
            <a:pPr>
              <a:buFont typeface="Wingdings 3" pitchFamily="18" charset="2"/>
              <a:buNone/>
            </a:pPr>
            <a:endParaRPr lang="en-US" b="1" dirty="0" smtClean="0"/>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Probability Rules - 5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457200" y="1481138"/>
            <a:ext cx="8305800" cy="4525962"/>
          </a:xfrm>
        </p:spPr>
        <p:txBody>
          <a:bodyPr/>
          <a:lstStyle/>
          <a:p>
            <a:r>
              <a:rPr lang="en-US" dirty="0" smtClean="0"/>
              <a:t>Two events A and B are </a:t>
            </a:r>
            <a:r>
              <a:rPr lang="en-US" i="1" dirty="0" smtClean="0"/>
              <a:t>independent</a:t>
            </a:r>
            <a:r>
              <a:rPr lang="en-US" dirty="0" smtClean="0"/>
              <a:t>  if knowing that one occurs does not change the probability that the other occurs.  If A and B are </a:t>
            </a:r>
            <a:r>
              <a:rPr lang="en-US" b="1" dirty="0" smtClean="0">
                <a:solidFill>
                  <a:srgbClr val="0070C0"/>
                </a:solidFill>
              </a:rPr>
              <a:t>independent, then P(A and B) = P(A)P(B).</a:t>
            </a:r>
          </a:p>
          <a:p>
            <a:pPr>
              <a:buFont typeface="Wingdings 3" pitchFamily="18" charset="2"/>
              <a:buNone/>
            </a:pPr>
            <a:r>
              <a:rPr lang="en-US" b="1" dirty="0" smtClean="0"/>
              <a:t>		If two events are independent, then the 	probability that they both occur is the 	product of their individual probabilities</a:t>
            </a:r>
          </a:p>
          <a:p>
            <a:pPr>
              <a:buFont typeface="Wingdings 3" pitchFamily="18" charset="2"/>
              <a:buNone/>
            </a:pPr>
            <a:r>
              <a:rPr lang="en-US" b="1" dirty="0" smtClean="0">
                <a:solidFill>
                  <a:srgbClr val="7030A0"/>
                </a:solidFill>
              </a:rPr>
              <a:t>Note – Disjoint events are always NOT INDEPENDENT, for if one occurs, then we know the other can not occur!</a:t>
            </a: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Probability Rules - 6</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Content Placeholder 4"/>
          <p:cNvSpPr>
            <a:spLocks noGrp="1"/>
          </p:cNvSpPr>
          <p:nvPr>
            <p:ph idx="1"/>
          </p:nvPr>
        </p:nvSpPr>
        <p:spPr/>
        <p:txBody>
          <a:bodyPr/>
          <a:lstStyle/>
          <a:p>
            <a:r>
              <a:rPr lang="en-US" dirty="0" smtClean="0"/>
              <a:t>And = Joint = Intersection</a:t>
            </a:r>
          </a:p>
          <a:p>
            <a:r>
              <a:rPr lang="en-US" dirty="0" smtClean="0"/>
              <a:t>Or = Both (1, or other, or 2) = Union</a:t>
            </a: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Remember…</a:t>
            </a:r>
            <a:endParaRPr lang="en-US" dirty="0"/>
          </a:p>
        </p:txBody>
      </p:sp>
      <p:graphicFrame>
        <p:nvGraphicFramePr>
          <p:cNvPr id="1026" name="Object 2"/>
          <p:cNvGraphicFramePr>
            <a:graphicFrameLocks noChangeAspect="1"/>
          </p:cNvGraphicFramePr>
          <p:nvPr/>
        </p:nvGraphicFramePr>
        <p:xfrm>
          <a:off x="1600200" y="2667000"/>
          <a:ext cx="6506597" cy="2667000"/>
        </p:xfrm>
        <a:graphic>
          <a:graphicData uri="http://schemas.openxmlformats.org/presentationml/2006/ole">
            <mc:AlternateContent xmlns:mc="http://schemas.openxmlformats.org/markup-compatibility/2006">
              <mc:Choice xmlns:v="urn:schemas-microsoft-com:vml" Requires="v">
                <p:oleObj spid="_x0000_s1027" name="Equation" r:id="rId3" imgW="1549080" imgH="507960" progId="">
                  <p:embed/>
                </p:oleObj>
              </mc:Choice>
              <mc:Fallback>
                <p:oleObj name="Equation" r:id="rId3" imgW="1549080" imgH="50796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667000"/>
                        <a:ext cx="6506597" cy="266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ln w="57150">
            <a:noFill/>
          </a:ln>
        </p:spPr>
        <p:txBody>
          <a:bodyPr/>
          <a:lstStyle/>
          <a:p>
            <a:r>
              <a:rPr lang="en-US" dirty="0" smtClean="0"/>
              <a:t>When P(A)&gt;0, the </a:t>
            </a:r>
            <a:r>
              <a:rPr lang="en-US" i="1" dirty="0" smtClean="0"/>
              <a:t>conditional probability</a:t>
            </a:r>
            <a:r>
              <a:rPr lang="en-US" dirty="0" smtClean="0"/>
              <a:t> of B given A is:</a:t>
            </a:r>
          </a:p>
          <a:p>
            <a:pPr>
              <a:buNone/>
            </a:pPr>
            <a:endParaRPr lang="en-US" dirty="0" smtClean="0"/>
          </a:p>
          <a:p>
            <a:pPr algn="ctr">
              <a:buNone/>
            </a:pPr>
            <a:r>
              <a:rPr lang="en-US" sz="4800" dirty="0" smtClean="0"/>
              <a:t>  </a:t>
            </a:r>
            <a:r>
              <a:rPr lang="en-US" sz="4800" b="1" dirty="0" smtClean="0">
                <a:ln>
                  <a:solidFill>
                    <a:schemeClr val="tx1">
                      <a:alpha val="16000"/>
                    </a:schemeClr>
                  </a:solidFill>
                </a:ln>
              </a:rPr>
              <a:t>P(B|A)=P(A and B)/P(A)  </a:t>
            </a:r>
          </a:p>
          <a:p>
            <a:pPr>
              <a:buNone/>
            </a:pPr>
            <a:r>
              <a:rPr lang="en-US" dirty="0" smtClean="0"/>
              <a:t>	</a:t>
            </a:r>
          </a:p>
          <a:p>
            <a:pPr>
              <a:buFont typeface="Wingdings 3" pitchFamily="18" charset="2"/>
              <a:buNone/>
            </a:pPr>
            <a:r>
              <a:rPr lang="en-US" dirty="0" smtClean="0"/>
              <a:t>		</a:t>
            </a:r>
            <a:r>
              <a:rPr lang="en-US" b="1" dirty="0" smtClean="0">
                <a:solidFill>
                  <a:srgbClr val="0070C0"/>
                </a:solidFill>
              </a:rPr>
              <a:t>The probability of B occurring, given that A occurs, is the probability of A &amp; B jointly occurring divided by the probability of the stated condition (A) occurring</a:t>
            </a:r>
            <a:endParaRPr lang="en-US" dirty="0" smtClean="0">
              <a:solidFill>
                <a:srgbClr val="0070C0"/>
              </a:solidFill>
            </a:endParaRP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Probability Rules - 7</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p:txBody>
          <a:bodyPr/>
          <a:lstStyle/>
          <a:p>
            <a:r>
              <a:rPr lang="en-US" dirty="0" smtClean="0"/>
              <a:t>For any two events A and B,</a:t>
            </a:r>
          </a:p>
          <a:p>
            <a:pPr algn="ctr">
              <a:buNone/>
            </a:pPr>
            <a:r>
              <a:rPr lang="en-US" sz="4800" dirty="0" smtClean="0"/>
              <a:t>P(A and B) = P(B|A) P(A)</a:t>
            </a:r>
          </a:p>
          <a:p>
            <a:pPr algn="ctr">
              <a:buNone/>
            </a:pPr>
            <a:r>
              <a:rPr lang="en-US" sz="4800" dirty="0" smtClean="0"/>
              <a:t>P(A and B) = P(A|B) P(B)</a:t>
            </a:r>
          </a:p>
          <a:p>
            <a:pPr>
              <a:buNone/>
            </a:pPr>
            <a:endParaRPr lang="en-US" sz="800" dirty="0" smtClean="0"/>
          </a:p>
          <a:p>
            <a:pPr>
              <a:buNone/>
            </a:pPr>
            <a:r>
              <a:rPr lang="en-US" b="1" dirty="0" smtClean="0"/>
              <a:t>		</a:t>
            </a:r>
            <a:r>
              <a:rPr lang="en-US" b="1" dirty="0" smtClean="0">
                <a:solidFill>
                  <a:srgbClr val="0070C0"/>
                </a:solidFill>
              </a:rPr>
              <a:t>The probability of A and B occurring jointly is the probability that B occurs given that A has already occurred multiplied by the probability that A occurs</a:t>
            </a:r>
          </a:p>
          <a:p>
            <a:pPr>
              <a:buFont typeface="Wingdings 3" pitchFamily="18" charset="2"/>
              <a:buNone/>
            </a:pPr>
            <a:endParaRPr lang="en-US" b="1" dirty="0" smtClean="0"/>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Probability Rules - 8</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None/>
              <a:defRPr/>
            </a:pPr>
            <a:r>
              <a:rPr lang="en-US" sz="2800" u="sng" dirty="0" smtClean="0"/>
              <a:t>Example - 2:</a:t>
            </a:r>
          </a:p>
          <a:p>
            <a:pPr marL="624078" indent="-514350" fontAlgn="auto">
              <a:spcAft>
                <a:spcPts val="0"/>
              </a:spcAft>
              <a:buNone/>
              <a:defRPr/>
            </a:pPr>
            <a:r>
              <a:rPr lang="en-US" sz="2800" dirty="0" smtClean="0"/>
              <a:t>Suppose that for a certain Caribbean island in any 3-year period:</a:t>
            </a:r>
          </a:p>
          <a:p>
            <a:pPr marL="879666" lvl="1" indent="-514350" fontAlgn="auto">
              <a:spcAft>
                <a:spcPts val="0"/>
              </a:spcAft>
              <a:buFont typeface="+mj-lt"/>
              <a:buAutoNum type="arabicPeriod"/>
              <a:defRPr/>
            </a:pPr>
            <a:r>
              <a:rPr lang="en-US" sz="2400" b="1" dirty="0" smtClean="0"/>
              <a:t>the probability of a major hurricane is .25</a:t>
            </a:r>
          </a:p>
          <a:p>
            <a:pPr marL="879666" lvl="1" indent="-514350" fontAlgn="auto">
              <a:spcAft>
                <a:spcPts val="0"/>
              </a:spcAft>
              <a:buFont typeface="+mj-lt"/>
              <a:buAutoNum type="arabicPeriod"/>
              <a:defRPr/>
            </a:pPr>
            <a:r>
              <a:rPr lang="en-US" sz="2400" b="1" dirty="0" smtClean="0"/>
              <a:t>the probability of water damage is .44 	</a:t>
            </a:r>
          </a:p>
          <a:p>
            <a:pPr marL="879666" lvl="1" indent="-514350" fontAlgn="auto">
              <a:spcAft>
                <a:spcPts val="0"/>
              </a:spcAft>
              <a:buFont typeface="+mj-lt"/>
              <a:buAutoNum type="arabicPeriod"/>
              <a:defRPr/>
            </a:pPr>
            <a:r>
              <a:rPr lang="en-US" sz="2400" b="1" dirty="0" smtClean="0"/>
              <a:t>and the probability of both a hurricane and water damage is .22.</a:t>
            </a:r>
          </a:p>
          <a:p>
            <a:pPr marL="624078" indent="-514350" fontAlgn="auto">
              <a:spcAft>
                <a:spcPts val="0"/>
              </a:spcAft>
              <a:buNone/>
              <a:defRPr/>
            </a:pPr>
            <a:r>
              <a:rPr lang="en-US" sz="3200" b="1" dirty="0" smtClean="0">
                <a:solidFill>
                  <a:srgbClr val="0070C0"/>
                </a:solidFill>
              </a:rPr>
              <a:t>What is the probability of water damage given that there is a hurricane?</a:t>
            </a:r>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None/>
              <a:defRPr/>
            </a:pPr>
            <a:r>
              <a:rPr lang="en-US" sz="2800" dirty="0" smtClean="0"/>
              <a:t>Suppose that for a certain Caribbean 	island in any 3-year period the 	probability of a major hurricane is .25, 	the probability of water damage is .44 	and the probability of both a hurricane 	and water damage is .22.  What is the 	probability of water damage given that 	there is a hurricane?</a:t>
            </a:r>
            <a:endParaRPr lang="en-US" sz="2200" dirty="0" smtClean="0"/>
          </a:p>
          <a:p>
            <a:pPr marL="365760" indent="-256032" fontAlgn="auto">
              <a:spcAft>
                <a:spcPts val="0"/>
              </a:spcAft>
              <a:buFont typeface="Wingdings 3"/>
              <a:buChar char=""/>
              <a:defRPr/>
            </a:pPr>
            <a:endParaRPr lang="en-US" dirty="0"/>
          </a:p>
        </p:txBody>
      </p:sp>
      <p:graphicFrame>
        <p:nvGraphicFramePr>
          <p:cNvPr id="65538" name="Object 2"/>
          <p:cNvGraphicFramePr>
            <a:graphicFrameLocks noChangeAspect="1"/>
          </p:cNvGraphicFramePr>
          <p:nvPr/>
        </p:nvGraphicFramePr>
        <p:xfrm>
          <a:off x="1676400" y="4025900"/>
          <a:ext cx="6313488" cy="1765300"/>
        </p:xfrm>
        <a:graphic>
          <a:graphicData uri="http://schemas.openxmlformats.org/presentationml/2006/ole">
            <mc:AlternateContent xmlns:mc="http://schemas.openxmlformats.org/markup-compatibility/2006">
              <mc:Choice xmlns:v="urn:schemas-microsoft-com:vml" Requires="v">
                <p:oleObj spid="_x0000_s65539" name="Equation" r:id="rId3" imgW="3860640" imgH="1079280" progId="">
                  <p:embed/>
                </p:oleObj>
              </mc:Choice>
              <mc:Fallback>
                <p:oleObj name="Equation" r:id="rId3" imgW="3860640" imgH="10792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4025900"/>
                        <a:ext cx="6313488" cy="176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1"/>
          <p:cNvSpPr>
            <a:spLocks noGrp="1"/>
          </p:cNvSpPr>
          <p:nvPr>
            <p:ph idx="1"/>
          </p:nvPr>
        </p:nvSpPr>
        <p:spPr>
          <a:xfrm>
            <a:off x="457200" y="609600"/>
            <a:ext cx="8382000" cy="5397500"/>
          </a:xfrm>
        </p:spPr>
        <p:txBody>
          <a:bodyPr/>
          <a:lstStyle/>
          <a:p>
            <a:pPr marL="623888" indent="-514350">
              <a:buNone/>
            </a:pPr>
            <a:r>
              <a:rPr lang="en-US" sz="3600" dirty="0" smtClean="0"/>
              <a:t>If three people, Joe, Betsy, and Sue, play a game in which</a:t>
            </a:r>
          </a:p>
          <a:p>
            <a:pPr marL="623888" indent="-514350"/>
            <a:r>
              <a:rPr lang="en-US" sz="3600" dirty="0" smtClean="0"/>
              <a:t>Joe has a 25% chance of winning </a:t>
            </a:r>
          </a:p>
          <a:p>
            <a:pPr marL="623888" indent="-514350"/>
            <a:r>
              <a:rPr lang="en-US" sz="3600" dirty="0" smtClean="0"/>
              <a:t>Betsy has a 40% chance of winning</a:t>
            </a:r>
          </a:p>
          <a:p>
            <a:pPr marL="623888" indent="-514350"/>
            <a:r>
              <a:rPr lang="en-US" sz="3600" dirty="0" smtClean="0"/>
              <a:t>What is the probability that Sue will win?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a:bodyPr>
          <a:lstStyle/>
          <a:p>
            <a:r>
              <a:rPr lang="en-US" sz="4800" u="sng" dirty="0" smtClean="0"/>
              <a:t>Random Phenomena</a:t>
            </a:r>
            <a:endParaRPr lang="en-US" sz="4800" u="sng" dirty="0" smtClean="0">
              <a:effectLst/>
            </a:endParaRPr>
          </a:p>
        </p:txBody>
      </p:sp>
      <p:sp>
        <p:nvSpPr>
          <p:cNvPr id="156675" name="Rectangle 3"/>
          <p:cNvSpPr>
            <a:spLocks noGrp="1"/>
          </p:cNvSpPr>
          <p:nvPr>
            <p:ph type="body" idx="4294967295"/>
          </p:nvPr>
        </p:nvSpPr>
        <p:spPr>
          <a:xfrm>
            <a:off x="457200" y="1481138"/>
            <a:ext cx="8534400" cy="3090862"/>
          </a:xfrm>
          <a:ln>
            <a:solidFill>
              <a:schemeClr val="accent1"/>
            </a:solidFill>
          </a:ln>
        </p:spPr>
        <p:txBody>
          <a:bodyPr/>
          <a:lstStyle/>
          <a:p>
            <a:pPr marL="906463" lvl="1" indent="-514350">
              <a:buFont typeface="+mj-lt"/>
              <a:buAutoNum type="arabicPeriod"/>
            </a:pPr>
            <a:r>
              <a:rPr lang="en-US" sz="3600" dirty="0" smtClean="0"/>
              <a:t>Are uncertain in the short run</a:t>
            </a:r>
          </a:p>
          <a:p>
            <a:pPr marL="906463" lvl="1" indent="-514350">
              <a:buFont typeface="+mj-lt"/>
              <a:buAutoNum type="arabicPeriod"/>
            </a:pPr>
            <a:r>
              <a:rPr lang="en-US" sz="3600" dirty="0" smtClean="0"/>
              <a:t>Exhibit a consistent pattern in the long run </a:t>
            </a:r>
          </a:p>
          <a:p>
            <a:pPr marL="1428750" lvl="3" indent="-514350">
              <a:buFont typeface="Wingdings" pitchFamily="2" charset="2"/>
              <a:buChar char="Ø"/>
            </a:pPr>
            <a:r>
              <a:rPr lang="en-US" sz="2800" dirty="0" smtClean="0"/>
              <a:t>Note the dual aspect</a:t>
            </a:r>
          </a:p>
          <a:p>
            <a:pPr marL="1428750" lvl="3" indent="-514350">
              <a:buFont typeface="Wingdings" pitchFamily="2" charset="2"/>
              <a:buChar char="Ø"/>
            </a:pPr>
            <a:endParaRPr lang="en-US" sz="2800" dirty="0" smtClean="0"/>
          </a:p>
          <a:p>
            <a:pPr marL="650875" indent="-514350">
              <a:buNone/>
            </a:pPr>
            <a:r>
              <a:rPr lang="en-US" sz="2400" b="1" dirty="0" smtClean="0"/>
              <a:t>Note: This is the Condition for the Probability we study</a:t>
            </a:r>
            <a:endParaRPr lang="en-US" sz="2400" b="1" u="sng" dirty="0" smtClean="0"/>
          </a:p>
          <a:p>
            <a:pPr marL="906463" lvl="1" indent="-514350" algn="ctr">
              <a:buFont typeface="Wingdings" pitchFamily="2" charset="2"/>
              <a:buChar char="Ø"/>
            </a:pPr>
            <a:endParaRPr lang="en-US" sz="3200" dirty="0" smtClean="0"/>
          </a:p>
          <a:p>
            <a:pPr lvl="1"/>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1"/>
          <p:cNvSpPr>
            <a:spLocks noGrp="1"/>
          </p:cNvSpPr>
          <p:nvPr>
            <p:ph idx="1"/>
          </p:nvPr>
        </p:nvSpPr>
        <p:spPr>
          <a:xfrm>
            <a:off x="457200" y="609600"/>
            <a:ext cx="8229600" cy="5397500"/>
          </a:xfrm>
        </p:spPr>
        <p:txBody>
          <a:bodyPr/>
          <a:lstStyle/>
          <a:p>
            <a:pPr marL="623888" indent="-514350">
              <a:buFont typeface="Wingdings 3" pitchFamily="18" charset="2"/>
              <a:buAutoNum type="arabicPeriod" startAt="2"/>
            </a:pPr>
            <a:r>
              <a:rPr lang="en-US" sz="2800" dirty="0" smtClean="0"/>
              <a:t>If three people, Joe, Betsy, and Sue, play 	a game in which Joe has a 25% chance of 	winning and Betsy has a 40% chance of 	winning, what is the probability that Sue 	will win?</a:t>
            </a:r>
          </a:p>
          <a:p>
            <a:pPr marL="623888" indent="-514350">
              <a:buFont typeface="Wingdings 3" pitchFamily="18" charset="2"/>
              <a:buAutoNum type="arabicPeriod" startAt="2"/>
            </a:pPr>
            <a:endParaRPr lang="en-US" dirty="0" smtClean="0"/>
          </a:p>
        </p:txBody>
      </p:sp>
      <p:graphicFrame>
        <p:nvGraphicFramePr>
          <p:cNvPr id="66562" name="Object 2"/>
          <p:cNvGraphicFramePr>
            <a:graphicFrameLocks noChangeAspect="1"/>
          </p:cNvGraphicFramePr>
          <p:nvPr/>
        </p:nvGraphicFramePr>
        <p:xfrm>
          <a:off x="2057400" y="3136900"/>
          <a:ext cx="3390900" cy="1663700"/>
        </p:xfrm>
        <a:graphic>
          <a:graphicData uri="http://schemas.openxmlformats.org/presentationml/2006/ole">
            <mc:AlternateContent xmlns:mc="http://schemas.openxmlformats.org/markup-compatibility/2006">
              <mc:Choice xmlns:v="urn:schemas-microsoft-com:vml" Requires="v">
                <p:oleObj spid="_x0000_s66563" name="Equation" r:id="rId3" imgW="1371600" imgH="672840" progId="">
                  <p:embed/>
                </p:oleObj>
              </mc:Choice>
              <mc:Fallback>
                <p:oleObj name="Equation" r:id="rId3" imgW="1371600" imgH="6728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136900"/>
                        <a:ext cx="3390900" cy="166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Content Placeholder 1"/>
          <p:cNvSpPr>
            <a:spLocks noGrp="1"/>
          </p:cNvSpPr>
          <p:nvPr>
            <p:ph idx="1"/>
          </p:nvPr>
        </p:nvSpPr>
        <p:spPr>
          <a:xfrm>
            <a:off x="457200" y="762000"/>
            <a:ext cx="8229600" cy="5245100"/>
          </a:xfrm>
        </p:spPr>
        <p:txBody>
          <a:bodyPr/>
          <a:lstStyle/>
          <a:p>
            <a:pPr marL="623888" indent="-514350">
              <a:buFont typeface="Wingdings 3" pitchFamily="18" charset="2"/>
              <a:buAutoNum type="arabicPeriod" startAt="4"/>
            </a:pPr>
            <a:r>
              <a:rPr lang="en-US" sz="2400" b="1" dirty="0" smtClean="0"/>
              <a:t>A summer resort rents rowboats to customers 	but does not allow more than four people to a 	boat.  Each boat is designed to hold no more 	than 800 pounds.</a:t>
            </a:r>
          </a:p>
          <a:p>
            <a:pPr marL="623888" indent="-514350"/>
            <a:r>
              <a:rPr lang="en-US" sz="2400" b="1" dirty="0" smtClean="0"/>
              <a:t>Suppose the distribution of the weight of adult males who rent boats, including their clothes and gear, is </a:t>
            </a:r>
            <a:r>
              <a:rPr lang="en-US" sz="2400" b="1" dirty="0" smtClean="0">
                <a:solidFill>
                  <a:srgbClr val="7030A0"/>
                </a:solidFill>
              </a:rPr>
              <a:t>normal with a mean of 190 pounds and standard deviation of 10 pounds</a:t>
            </a:r>
            <a:r>
              <a:rPr lang="en-US" sz="2400" b="1" dirty="0" smtClean="0"/>
              <a:t>.  </a:t>
            </a:r>
          </a:p>
          <a:p>
            <a:pPr marL="623888" indent="-514350"/>
            <a:r>
              <a:rPr lang="en-US" sz="2400" b="1" dirty="0" smtClean="0"/>
              <a:t>If the weights of individual passengers are 	independent, what is the </a:t>
            </a:r>
            <a:r>
              <a:rPr lang="en-US" sz="2400" b="1" dirty="0" smtClean="0">
                <a:solidFill>
                  <a:srgbClr val="7030A0"/>
                </a:solidFill>
              </a:rPr>
              <a:t>probability 	that a 	group of four adult male passengers will 	exceed the acceptable weight limit of 800 	pounds</a:t>
            </a:r>
            <a:r>
              <a:rPr lang="en-US" sz="2400" b="1" dirty="0" smtClean="0"/>
              <a:t>?</a:t>
            </a:r>
          </a:p>
          <a:p>
            <a:pPr marL="623888" indent="-514350">
              <a:buFont typeface="Wingdings 3" pitchFamily="18" charset="2"/>
              <a:buAutoNum type="arabicPeriod" startAt="4"/>
            </a:pPr>
            <a:endParaRPr lang="en-US" sz="2400" dirty="0" smtClean="0"/>
          </a:p>
          <a:p>
            <a:pPr marL="623888" indent="-514350">
              <a:buFont typeface="Wingdings 3" pitchFamily="18" charset="2"/>
              <a:buAutoNum type="arabicPeriod" startAt="4"/>
            </a:pPr>
            <a:endParaRPr lang="en-US" sz="2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Content Placeholder 1"/>
          <p:cNvSpPr>
            <a:spLocks noGrp="1"/>
          </p:cNvSpPr>
          <p:nvPr>
            <p:ph idx="1"/>
          </p:nvPr>
        </p:nvSpPr>
        <p:spPr>
          <a:xfrm>
            <a:off x="457200" y="457200"/>
            <a:ext cx="8229600" cy="5549900"/>
          </a:xfrm>
        </p:spPr>
        <p:txBody>
          <a:bodyPr/>
          <a:lstStyle/>
          <a:p>
            <a:pPr>
              <a:buFont typeface="Wingdings 3" pitchFamily="18" charset="2"/>
              <a:buNone/>
            </a:pPr>
            <a:endParaRPr lang="en-US" dirty="0" smtClean="0"/>
          </a:p>
        </p:txBody>
      </p:sp>
      <p:graphicFrame>
        <p:nvGraphicFramePr>
          <p:cNvPr id="68610" name="Object 2"/>
          <p:cNvGraphicFramePr>
            <a:graphicFrameLocks noChangeAspect="1"/>
          </p:cNvGraphicFramePr>
          <p:nvPr/>
        </p:nvGraphicFramePr>
        <p:xfrm>
          <a:off x="914400" y="838200"/>
          <a:ext cx="1625600" cy="1219200"/>
        </p:xfrm>
        <a:graphic>
          <a:graphicData uri="http://schemas.openxmlformats.org/presentationml/2006/ole">
            <mc:AlternateContent xmlns:mc="http://schemas.openxmlformats.org/markup-compatibility/2006">
              <mc:Choice xmlns:v="urn:schemas-microsoft-com:vml" Requires="v">
                <p:oleObj spid="_x0000_s68612" name="Equation" r:id="rId3" imgW="609480" imgH="457200" progId="">
                  <p:embed/>
                </p:oleObj>
              </mc:Choice>
              <mc:Fallback>
                <p:oleObj name="Equation" r:id="rId3" imgW="609480" imgH="457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838200"/>
                        <a:ext cx="16256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8611" name="Object 3"/>
          <p:cNvGraphicFramePr>
            <a:graphicFrameLocks noChangeAspect="1"/>
          </p:cNvGraphicFramePr>
          <p:nvPr/>
        </p:nvGraphicFramePr>
        <p:xfrm>
          <a:off x="4038600" y="2438400"/>
          <a:ext cx="2209800" cy="1858963"/>
        </p:xfrm>
        <a:graphic>
          <a:graphicData uri="http://schemas.openxmlformats.org/presentationml/2006/ole">
            <mc:AlternateContent xmlns:mc="http://schemas.openxmlformats.org/markup-compatibility/2006">
              <mc:Choice xmlns:v="urn:schemas-microsoft-com:vml" Requires="v">
                <p:oleObj spid="_x0000_s68613" name="Equation" r:id="rId5" imgW="799920" imgH="672840" progId="">
                  <p:embed/>
                </p:oleObj>
              </mc:Choice>
              <mc:Fallback>
                <p:oleObj name="Equation" r:id="rId5" imgW="799920" imgH="67284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38600" y="2438400"/>
                        <a:ext cx="2209800" cy="185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Content Placeholder 1"/>
          <p:cNvSpPr>
            <a:spLocks noGrp="1"/>
          </p:cNvSpPr>
          <p:nvPr>
            <p:ph idx="1"/>
          </p:nvPr>
        </p:nvSpPr>
        <p:spPr>
          <a:xfrm>
            <a:off x="457200" y="457200"/>
            <a:ext cx="8229600" cy="5549900"/>
          </a:xfrm>
        </p:spPr>
        <p:txBody>
          <a:bodyPr/>
          <a:lstStyle/>
          <a:p>
            <a:pPr>
              <a:buFont typeface="Wingdings 3" pitchFamily="18" charset="2"/>
              <a:buNone/>
            </a:pPr>
            <a:endParaRPr lang="en-US" dirty="0" smtClean="0"/>
          </a:p>
        </p:txBody>
      </p:sp>
      <p:graphicFrame>
        <p:nvGraphicFramePr>
          <p:cNvPr id="69634" name="Object 2"/>
          <p:cNvGraphicFramePr>
            <a:graphicFrameLocks noChangeAspect="1"/>
          </p:cNvGraphicFramePr>
          <p:nvPr/>
        </p:nvGraphicFramePr>
        <p:xfrm>
          <a:off x="914400" y="381000"/>
          <a:ext cx="1625600" cy="1219200"/>
        </p:xfrm>
        <a:graphic>
          <a:graphicData uri="http://schemas.openxmlformats.org/presentationml/2006/ole">
            <mc:AlternateContent xmlns:mc="http://schemas.openxmlformats.org/markup-compatibility/2006">
              <mc:Choice xmlns:v="urn:schemas-microsoft-com:vml" Requires="v">
                <p:oleObj spid="_x0000_s69637" name="Equation" r:id="rId3" imgW="609480" imgH="457200" progId="">
                  <p:embed/>
                </p:oleObj>
              </mc:Choice>
              <mc:Fallback>
                <p:oleObj name="Equation" r:id="rId3" imgW="609480" imgH="457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81000"/>
                        <a:ext cx="16256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5" name="Object 3"/>
          <p:cNvGraphicFramePr>
            <a:graphicFrameLocks noChangeAspect="1"/>
          </p:cNvGraphicFramePr>
          <p:nvPr/>
        </p:nvGraphicFramePr>
        <p:xfrm>
          <a:off x="914400" y="1828800"/>
          <a:ext cx="2209800" cy="1858963"/>
        </p:xfrm>
        <a:graphic>
          <a:graphicData uri="http://schemas.openxmlformats.org/presentationml/2006/ole">
            <mc:AlternateContent xmlns:mc="http://schemas.openxmlformats.org/markup-compatibility/2006">
              <mc:Choice xmlns:v="urn:schemas-microsoft-com:vml" Requires="v">
                <p:oleObj spid="_x0000_s69638" name="Equation" r:id="rId5" imgW="799920" imgH="672840" progId="">
                  <p:embed/>
                </p:oleObj>
              </mc:Choice>
              <mc:Fallback>
                <p:oleObj name="Equation" r:id="rId5" imgW="799920" imgH="67284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1828800"/>
                        <a:ext cx="2209800" cy="185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6" name="Object 4"/>
          <p:cNvGraphicFramePr>
            <a:graphicFrameLocks noChangeAspect="1"/>
          </p:cNvGraphicFramePr>
          <p:nvPr/>
        </p:nvGraphicFramePr>
        <p:xfrm>
          <a:off x="4103688" y="1752600"/>
          <a:ext cx="4202112" cy="2514600"/>
        </p:xfrm>
        <a:graphic>
          <a:graphicData uri="http://schemas.openxmlformats.org/presentationml/2006/ole">
            <mc:AlternateContent xmlns:mc="http://schemas.openxmlformats.org/markup-compatibility/2006">
              <mc:Choice xmlns:v="urn:schemas-microsoft-com:vml" Requires="v">
                <p:oleObj spid="_x0000_s69639" name="Equation" r:id="rId7" imgW="1612800" imgH="965160" progId="">
                  <p:embed/>
                </p:oleObj>
              </mc:Choice>
              <mc:Fallback>
                <p:oleObj name="Equation" r:id="rId7" imgW="1612800" imgH="965160"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3688" y="1752600"/>
                        <a:ext cx="4202112"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3" name="Content Placeholder 1"/>
          <p:cNvSpPr>
            <a:spLocks noGrp="1"/>
          </p:cNvSpPr>
          <p:nvPr>
            <p:ph idx="1"/>
          </p:nvPr>
        </p:nvSpPr>
        <p:spPr>
          <a:xfrm>
            <a:off x="457200" y="457200"/>
            <a:ext cx="8229600" cy="5549900"/>
          </a:xfrm>
        </p:spPr>
        <p:txBody>
          <a:bodyPr/>
          <a:lstStyle/>
          <a:p>
            <a:pPr>
              <a:buFont typeface="Wingdings 3" pitchFamily="18" charset="2"/>
              <a:buNone/>
            </a:pPr>
            <a:endParaRPr lang="en-US" dirty="0" smtClean="0"/>
          </a:p>
        </p:txBody>
      </p:sp>
      <p:graphicFrame>
        <p:nvGraphicFramePr>
          <p:cNvPr id="70658" name="Object 2"/>
          <p:cNvGraphicFramePr>
            <a:graphicFrameLocks noChangeAspect="1"/>
          </p:cNvGraphicFramePr>
          <p:nvPr/>
        </p:nvGraphicFramePr>
        <p:xfrm>
          <a:off x="914400" y="381000"/>
          <a:ext cx="1625600" cy="1219200"/>
        </p:xfrm>
        <a:graphic>
          <a:graphicData uri="http://schemas.openxmlformats.org/presentationml/2006/ole">
            <mc:AlternateContent xmlns:mc="http://schemas.openxmlformats.org/markup-compatibility/2006">
              <mc:Choice xmlns:v="urn:schemas-microsoft-com:vml" Requires="v">
                <p:oleObj spid="_x0000_s70663" name="Equation" r:id="rId3" imgW="609480" imgH="457200" progId="">
                  <p:embed/>
                </p:oleObj>
              </mc:Choice>
              <mc:Fallback>
                <p:oleObj name="Equation" r:id="rId3" imgW="609480" imgH="457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81000"/>
                        <a:ext cx="1625600"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59" name="Object 3"/>
          <p:cNvGraphicFramePr>
            <a:graphicFrameLocks noChangeAspect="1"/>
          </p:cNvGraphicFramePr>
          <p:nvPr/>
        </p:nvGraphicFramePr>
        <p:xfrm>
          <a:off x="914400" y="1828800"/>
          <a:ext cx="2209800" cy="1858963"/>
        </p:xfrm>
        <a:graphic>
          <a:graphicData uri="http://schemas.openxmlformats.org/presentationml/2006/ole">
            <mc:AlternateContent xmlns:mc="http://schemas.openxmlformats.org/markup-compatibility/2006">
              <mc:Choice xmlns:v="urn:schemas-microsoft-com:vml" Requires="v">
                <p:oleObj spid="_x0000_s70664" name="Equation" r:id="rId5" imgW="799920" imgH="672840" progId="">
                  <p:embed/>
                </p:oleObj>
              </mc:Choice>
              <mc:Fallback>
                <p:oleObj name="Equation" r:id="rId5" imgW="799920" imgH="67284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1828800"/>
                        <a:ext cx="2209800" cy="185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0" name="Object 4"/>
          <p:cNvGraphicFramePr>
            <a:graphicFrameLocks noChangeAspect="1"/>
          </p:cNvGraphicFramePr>
          <p:nvPr/>
        </p:nvGraphicFramePr>
        <p:xfrm>
          <a:off x="4103688" y="1752600"/>
          <a:ext cx="4202112" cy="2514600"/>
        </p:xfrm>
        <a:graphic>
          <a:graphicData uri="http://schemas.openxmlformats.org/presentationml/2006/ole">
            <mc:AlternateContent xmlns:mc="http://schemas.openxmlformats.org/markup-compatibility/2006">
              <mc:Choice xmlns:v="urn:schemas-microsoft-com:vml" Requires="v">
                <p:oleObj spid="_x0000_s70665" name="Equation" r:id="rId7" imgW="1612800" imgH="965160" progId="">
                  <p:embed/>
                </p:oleObj>
              </mc:Choice>
              <mc:Fallback>
                <p:oleObj name="Equation" r:id="rId7" imgW="1612800" imgH="965160"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3688" y="1752600"/>
                        <a:ext cx="4202112"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1" name="Object 5"/>
          <p:cNvGraphicFramePr>
            <a:graphicFrameLocks noChangeAspect="1"/>
          </p:cNvGraphicFramePr>
          <p:nvPr/>
        </p:nvGraphicFramePr>
        <p:xfrm>
          <a:off x="1004888" y="5232400"/>
          <a:ext cx="4557712" cy="690563"/>
        </p:xfrm>
        <a:graphic>
          <a:graphicData uri="http://schemas.openxmlformats.org/presentationml/2006/ole">
            <mc:AlternateContent xmlns:mc="http://schemas.openxmlformats.org/markup-compatibility/2006">
              <mc:Choice xmlns:v="urn:schemas-microsoft-com:vml" Requires="v">
                <p:oleObj spid="_x0000_s70666" name="Equation" r:id="rId9" imgW="1676160" imgH="253800" progId="">
                  <p:embed/>
                </p:oleObj>
              </mc:Choice>
              <mc:Fallback>
                <p:oleObj name="Equation" r:id="rId9" imgW="1676160" imgH="253800" progId="">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4888" y="5232400"/>
                        <a:ext cx="4557712" cy="690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0662" name="Object 6"/>
          <p:cNvGraphicFramePr>
            <a:graphicFrameLocks noChangeAspect="1"/>
          </p:cNvGraphicFramePr>
          <p:nvPr/>
        </p:nvGraphicFramePr>
        <p:xfrm>
          <a:off x="990600" y="4419600"/>
          <a:ext cx="5486400" cy="727075"/>
        </p:xfrm>
        <a:graphic>
          <a:graphicData uri="http://schemas.openxmlformats.org/presentationml/2006/ole">
            <mc:AlternateContent xmlns:mc="http://schemas.openxmlformats.org/markup-compatibility/2006">
              <mc:Choice xmlns:v="urn:schemas-microsoft-com:vml" Requires="v">
                <p:oleObj spid="_x0000_s70667" name="Equation" r:id="rId11" imgW="1917360" imgH="253800" progId="">
                  <p:embed/>
                </p:oleObj>
              </mc:Choice>
              <mc:Fallback>
                <p:oleObj name="Equation" r:id="rId11" imgW="1917360" imgH="253800" progId="">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0600" y="4419600"/>
                        <a:ext cx="5486400" cy="72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5. 	</a:t>
            </a:r>
            <a:r>
              <a:rPr lang="en-US" sz="2800" dirty="0" smtClean="0"/>
              <a:t>What proportion of the Republicans are over 	50?</a:t>
            </a:r>
          </a:p>
          <a:p>
            <a:pPr marL="1371600" lvl="3" indent="-457200" fontAlgn="auto">
              <a:spcAft>
                <a:spcPts val="0"/>
              </a:spcAft>
              <a:buFont typeface="+mj-lt"/>
              <a:buAutoNum type="alphaLcPeriod"/>
              <a:defRPr/>
            </a:pPr>
            <a:r>
              <a:rPr lang="en-US" sz="2000" dirty="0" smtClean="0"/>
              <a:t>61/238</a:t>
            </a:r>
          </a:p>
          <a:p>
            <a:pPr marL="1371600" lvl="3" indent="-457200" fontAlgn="auto">
              <a:spcAft>
                <a:spcPts val="0"/>
              </a:spcAft>
              <a:buFont typeface="+mj-lt"/>
              <a:buAutoNum type="alphaLcPeriod"/>
              <a:defRPr/>
            </a:pPr>
            <a:r>
              <a:rPr lang="en-US" sz="2000" dirty="0" smtClean="0"/>
              <a:t>32/96</a:t>
            </a:r>
          </a:p>
          <a:p>
            <a:pPr marL="1371600" lvl="3" indent="-457200" fontAlgn="auto">
              <a:spcAft>
                <a:spcPts val="0"/>
              </a:spcAft>
              <a:buFont typeface="+mj-lt"/>
              <a:buAutoNum type="alphaLcPeriod"/>
              <a:defRPr/>
            </a:pPr>
            <a:r>
              <a:rPr lang="en-US" sz="2000" dirty="0" smtClean="0"/>
              <a:t>96/238</a:t>
            </a:r>
          </a:p>
          <a:p>
            <a:pPr marL="1371600" lvl="3" indent="-457200" fontAlgn="auto">
              <a:spcAft>
                <a:spcPts val="0"/>
              </a:spcAft>
              <a:buFont typeface="+mj-lt"/>
              <a:buAutoNum type="alphaLcPeriod"/>
              <a:defRPr/>
            </a:pPr>
            <a:r>
              <a:rPr lang="en-US" sz="2000" dirty="0" smtClean="0"/>
              <a:t>32/61</a:t>
            </a:r>
          </a:p>
          <a:p>
            <a:pPr marL="1371600" lvl="3" indent="-457200" fontAlgn="auto">
              <a:spcAft>
                <a:spcPts val="0"/>
              </a:spcAft>
              <a:buFont typeface="+mj-lt"/>
              <a:buAutoNum type="alphaLcPeriod"/>
              <a:defRPr/>
            </a:pPr>
            <a:r>
              <a:rPr lang="en-US" sz="2000" dirty="0" smtClean="0"/>
              <a:t>Cannot be determined.</a:t>
            </a:r>
          </a:p>
          <a:p>
            <a:pPr marL="1117854" lvl="2" indent="-514350" fontAlgn="auto">
              <a:spcAft>
                <a:spcPts val="0"/>
              </a:spcAft>
              <a:buFont typeface="Wingdings 2"/>
              <a:buNone/>
              <a:defRPr/>
            </a:pPr>
            <a:endParaRPr lang="en-US" sz="22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5. 	</a:t>
            </a:r>
            <a:r>
              <a:rPr lang="en-US" sz="2800" dirty="0" smtClean="0"/>
              <a:t>What proportion of the Republicans are over 	50?</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32/96</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1117854" lvl="2" indent="-514350" fontAlgn="auto">
              <a:spcAft>
                <a:spcPts val="0"/>
              </a:spcAft>
              <a:buFont typeface="Wingdings 2"/>
              <a:buNone/>
              <a:defRPr/>
            </a:pPr>
            <a:endParaRPr lang="en-US" sz="22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6.	</a:t>
            </a:r>
            <a:r>
              <a:rPr lang="en-US" sz="2800" dirty="0" smtClean="0"/>
              <a:t>If one adult citizen is chosen at random, 	what is the probability that this person is a 	Democrat between the ages of 41 and 50?</a:t>
            </a:r>
          </a:p>
          <a:p>
            <a:pPr marL="1371600" lvl="3" indent="-457200" fontAlgn="auto">
              <a:spcAft>
                <a:spcPts val="0"/>
              </a:spcAft>
              <a:buFont typeface="+mj-lt"/>
              <a:buAutoNum type="alphaLcPeriod"/>
              <a:defRPr/>
            </a:pPr>
            <a:r>
              <a:rPr lang="en-US" sz="2000" dirty="0" smtClean="0"/>
              <a:t>17/238</a:t>
            </a:r>
          </a:p>
          <a:p>
            <a:pPr marL="1371600" lvl="3" indent="-457200" fontAlgn="auto">
              <a:spcAft>
                <a:spcPts val="0"/>
              </a:spcAft>
              <a:buFont typeface="+mj-lt"/>
              <a:buAutoNum type="alphaLcPeriod"/>
              <a:defRPr/>
            </a:pPr>
            <a:r>
              <a:rPr lang="en-US" sz="2000" dirty="0" smtClean="0"/>
              <a:t>17/88</a:t>
            </a:r>
          </a:p>
          <a:p>
            <a:pPr marL="1371600" lvl="3" indent="-457200" fontAlgn="auto">
              <a:spcAft>
                <a:spcPts val="0"/>
              </a:spcAft>
              <a:buFont typeface="+mj-lt"/>
              <a:buAutoNum type="alphaLcPeriod"/>
              <a:defRPr/>
            </a:pPr>
            <a:r>
              <a:rPr lang="en-US" sz="2000" dirty="0" smtClean="0"/>
              <a:t>61/238</a:t>
            </a:r>
          </a:p>
          <a:p>
            <a:pPr marL="1371600" lvl="3" indent="-457200" fontAlgn="auto">
              <a:spcAft>
                <a:spcPts val="0"/>
              </a:spcAft>
              <a:buFont typeface="+mj-lt"/>
              <a:buAutoNum type="alphaLcPeriod"/>
              <a:defRPr/>
            </a:pPr>
            <a:r>
              <a:rPr lang="en-US" sz="2000" dirty="0" smtClean="0"/>
              <a:t>17/61</a:t>
            </a:r>
          </a:p>
          <a:p>
            <a:pPr marL="1371600" lvl="3" indent="-457200" fontAlgn="auto">
              <a:spcAft>
                <a:spcPts val="0"/>
              </a:spcAft>
              <a:buFont typeface="+mj-lt"/>
              <a:buAutoNum type="alphaLcPeriod"/>
              <a:defRPr/>
            </a:pPr>
            <a:r>
              <a:rPr lang="en-US" sz="2000" dirty="0" smtClean="0"/>
              <a:t>88/238</a:t>
            </a:r>
          </a:p>
          <a:p>
            <a:pPr marL="365760" indent="-256032" fontAlgn="auto">
              <a:spcAft>
                <a:spcPts val="0"/>
              </a:spcAft>
              <a:buFont typeface="Wingdings 3"/>
              <a:buChar char=""/>
              <a:defRPr/>
            </a:pPr>
            <a:endParaRPr lang="en-US" sz="28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6.	</a:t>
            </a:r>
            <a:r>
              <a:rPr lang="en-US" sz="2800" dirty="0" smtClean="0"/>
              <a:t>If one adult citizen is chosen at random, 	what is the probability that this person is a 	Democrat between the ages of 41 and 50?</a:t>
            </a:r>
          </a:p>
          <a:p>
            <a:pPr marL="1371600" lvl="3" indent="-457200" fontAlgn="auto">
              <a:spcAft>
                <a:spcPts val="0"/>
              </a:spcAft>
              <a:buFont typeface="+mj-lt"/>
              <a:buAutoNum type="alphaLcPeriod"/>
              <a:defRPr/>
            </a:pPr>
            <a:r>
              <a:rPr lang="en-US" sz="2000" dirty="0" smtClean="0"/>
              <a:t>17/238</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365760" indent="-256032" fontAlgn="auto">
              <a:spcAft>
                <a:spcPts val="0"/>
              </a:spcAft>
              <a:buFont typeface="Wingdings 3"/>
              <a:buChar char=""/>
              <a:defRPr/>
            </a:pPr>
            <a:endParaRPr lang="en-US" sz="28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7.	</a:t>
            </a:r>
            <a:r>
              <a:rPr lang="en-US" sz="2800" dirty="0" smtClean="0"/>
              <a:t>Given that a person chosen at random is 	between 31 and 40, what is the probability 	that this person is an Independent?</a:t>
            </a:r>
          </a:p>
          <a:p>
            <a:pPr marL="1371600" lvl="3" indent="-457200" fontAlgn="auto">
              <a:spcAft>
                <a:spcPts val="0"/>
              </a:spcAft>
              <a:buFont typeface="+mj-lt"/>
              <a:buAutoNum type="alphaLcPeriod"/>
              <a:defRPr/>
            </a:pPr>
            <a:r>
              <a:rPr lang="en-US" sz="2000" dirty="0" smtClean="0"/>
              <a:t>10/238</a:t>
            </a:r>
          </a:p>
          <a:p>
            <a:pPr marL="1371600" lvl="3" indent="-457200" fontAlgn="auto">
              <a:spcAft>
                <a:spcPts val="0"/>
              </a:spcAft>
              <a:buFont typeface="+mj-lt"/>
              <a:buAutoNum type="alphaLcPeriod"/>
              <a:defRPr/>
            </a:pPr>
            <a:r>
              <a:rPr lang="en-US" sz="2000" dirty="0" smtClean="0"/>
              <a:t>10/63</a:t>
            </a:r>
          </a:p>
          <a:p>
            <a:pPr marL="1371600" lvl="3" indent="-457200" fontAlgn="auto">
              <a:spcAft>
                <a:spcPts val="0"/>
              </a:spcAft>
              <a:buFont typeface="+mj-lt"/>
              <a:buAutoNum type="alphaLcPeriod"/>
              <a:defRPr/>
            </a:pPr>
            <a:r>
              <a:rPr lang="en-US" sz="2000" dirty="0" smtClean="0"/>
              <a:t>10/54</a:t>
            </a:r>
          </a:p>
          <a:p>
            <a:pPr marL="1371600" lvl="3" indent="-457200" fontAlgn="auto">
              <a:spcAft>
                <a:spcPts val="0"/>
              </a:spcAft>
              <a:buFont typeface="+mj-lt"/>
              <a:buAutoNum type="alphaLcPeriod"/>
              <a:defRPr/>
            </a:pPr>
            <a:r>
              <a:rPr lang="en-US" sz="2000" dirty="0" smtClean="0"/>
              <a:t>54/238</a:t>
            </a:r>
          </a:p>
          <a:p>
            <a:pPr marL="1371600" lvl="3" indent="-457200" fontAlgn="auto">
              <a:spcAft>
                <a:spcPts val="0"/>
              </a:spcAft>
              <a:buFont typeface="+mj-lt"/>
              <a:buAutoNum type="alphaLcPeriod"/>
              <a:defRPr/>
            </a:pPr>
            <a:r>
              <a:rPr lang="en-US" sz="2000" dirty="0" smtClean="0"/>
              <a:t>63/238</a:t>
            </a:r>
          </a:p>
          <a:p>
            <a:pPr marL="365760" indent="-256032" fontAlgn="auto">
              <a:spcAft>
                <a:spcPts val="0"/>
              </a:spcAft>
              <a:buFont typeface="Wingdings 3"/>
              <a:buChar char=""/>
              <a:defRPr/>
            </a:pPr>
            <a:endParaRPr lang="en-US" sz="2800" dirty="0" smtClean="0"/>
          </a:p>
          <a:p>
            <a:pPr marL="365760" indent="-256032" fontAlgn="auto">
              <a:spcAft>
                <a:spcPts val="0"/>
              </a:spcAft>
              <a:buFont typeface="Wingdings 3"/>
              <a:buChar char=""/>
              <a:defRPr/>
            </a:pPr>
            <a:endParaRPr lang="en-US" sz="28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AutoShape 2"/>
          <p:cNvSpPr>
            <a:spLocks noGrp="1" noChangeAspect="1" noChangeArrowheads="1"/>
          </p:cNvSpPr>
          <p:nvPr>
            <p:ph type="title" idx="4294967295"/>
          </p:nvPr>
        </p:nvSpPr>
        <p:spPr bwMode="auto">
          <a:xfrm>
            <a:off x="457200" y="76200"/>
            <a:ext cx="8229600" cy="1143000"/>
          </a:xfrm>
          <a:noFill/>
        </p:spPr>
        <p:txBody>
          <a:bodyPr wrap="square" lIns="91440" tIns="45720" rIns="91440" bIns="45720" numCol="1" anchorCtr="0" compatLnSpc="1">
            <a:prstTxWarp prst="textNoShape">
              <a:avLst/>
            </a:prstTxWarp>
          </a:bodyPr>
          <a:lstStyle/>
          <a:p>
            <a:r>
              <a:rPr lang="en-US" u="sng" dirty="0" smtClean="0">
                <a:effectLst/>
              </a:rPr>
              <a:t>Definitions</a:t>
            </a:r>
            <a:r>
              <a:rPr lang="en-US" dirty="0" smtClean="0">
                <a:effectLst/>
              </a:rPr>
              <a:t>:</a:t>
            </a:r>
          </a:p>
        </p:txBody>
      </p:sp>
      <p:sp>
        <p:nvSpPr>
          <p:cNvPr id="157699" name="Rectangle 3"/>
          <p:cNvSpPr>
            <a:spLocks noGrp="1"/>
          </p:cNvSpPr>
          <p:nvPr>
            <p:ph type="body" idx="4294967295"/>
          </p:nvPr>
        </p:nvSpPr>
        <p:spPr>
          <a:xfrm>
            <a:off x="381000" y="990600"/>
            <a:ext cx="8458200" cy="3962400"/>
          </a:xfrm>
        </p:spPr>
        <p:txBody>
          <a:bodyPr/>
          <a:lstStyle/>
          <a:p>
            <a:r>
              <a:rPr lang="en-US" sz="3200" dirty="0" smtClean="0"/>
              <a:t>An </a:t>
            </a:r>
            <a:r>
              <a:rPr lang="en-US" sz="3200" u="sng" dirty="0" smtClean="0"/>
              <a:t>event</a:t>
            </a:r>
            <a:r>
              <a:rPr lang="en-US" sz="3200" dirty="0" smtClean="0"/>
              <a:t> is an outcome or a set of outcomes of </a:t>
            </a:r>
            <a:r>
              <a:rPr lang="en-US" sz="3200" b="1" dirty="0" smtClean="0">
                <a:solidFill>
                  <a:srgbClr val="FFC000"/>
                </a:solidFill>
              </a:rPr>
              <a:t>random phenomenon </a:t>
            </a:r>
            <a:r>
              <a:rPr lang="en-US" sz="3200" b="1" dirty="0" smtClean="0"/>
              <a:t>(</a:t>
            </a:r>
            <a:r>
              <a:rPr lang="en-US" sz="3200" b="1" dirty="0" smtClean="0">
                <a:solidFill>
                  <a:srgbClr val="FFC000"/>
                </a:solidFill>
              </a:rPr>
              <a:t>RP</a:t>
            </a:r>
            <a:r>
              <a:rPr lang="en-US" sz="3200" b="1" dirty="0" smtClean="0"/>
              <a:t>).</a:t>
            </a:r>
          </a:p>
          <a:p>
            <a:endParaRPr lang="en-US" sz="3200" dirty="0" smtClean="0"/>
          </a:p>
          <a:p>
            <a:r>
              <a:rPr lang="en-US" sz="3200" dirty="0" smtClean="0"/>
              <a:t>Outcome(s) of interest are “</a:t>
            </a:r>
            <a:r>
              <a:rPr lang="en-US" sz="3200" u="sng" dirty="0" smtClean="0"/>
              <a:t>Success(</a:t>
            </a:r>
            <a:r>
              <a:rPr lang="en-US" sz="3200" u="sng" dirty="0" err="1" smtClean="0"/>
              <a:t>es</a:t>
            </a:r>
            <a:r>
              <a:rPr lang="en-US" sz="3200" u="sng" dirty="0" smtClean="0"/>
              <a:t>)</a:t>
            </a:r>
            <a:r>
              <a:rPr lang="en-US" sz="3200" dirty="0" smtClean="0"/>
              <a:t>”</a:t>
            </a:r>
            <a:br>
              <a:rPr lang="en-US" sz="3200" dirty="0" smtClean="0"/>
            </a:br>
            <a:r>
              <a:rPr lang="en-US" sz="3200" dirty="0" smtClean="0"/>
              <a:t>     [even if they are bad news!!!!]</a:t>
            </a:r>
          </a:p>
          <a:p>
            <a:endParaRPr lang="en-US" sz="28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7.	</a:t>
            </a:r>
            <a:r>
              <a:rPr lang="en-US" sz="2800" dirty="0" smtClean="0"/>
              <a:t>Given that a person chosen at random is 	between 31 and 40, what is the probability 	that this person is an Independent?</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10/63</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365760" indent="-256032" fontAlgn="auto">
              <a:spcAft>
                <a:spcPts val="0"/>
              </a:spcAft>
              <a:buFont typeface="Wingdings 3"/>
              <a:buChar char=""/>
              <a:defRPr/>
            </a:pPr>
            <a:endParaRPr lang="en-US" sz="2800" dirty="0" smtClean="0"/>
          </a:p>
          <a:p>
            <a:pPr marL="365760" indent="-256032" fontAlgn="auto">
              <a:spcAft>
                <a:spcPts val="0"/>
              </a:spcAft>
              <a:buFont typeface="Wingdings 3"/>
              <a:buChar char=""/>
              <a:defRPr/>
            </a:pPr>
            <a:endParaRPr lang="en-US" sz="28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8. 	</a:t>
            </a:r>
            <a:r>
              <a:rPr lang="en-US" sz="2800" dirty="0" smtClean="0"/>
              <a:t>What proportion of the citizens sampled are 	over 50 or Independent?</a:t>
            </a:r>
          </a:p>
          <a:p>
            <a:pPr marL="1371600" lvl="3" indent="-457200" fontAlgn="auto">
              <a:spcAft>
                <a:spcPts val="0"/>
              </a:spcAft>
              <a:buFont typeface="+mj-lt"/>
              <a:buAutoNum type="alphaLcPeriod"/>
              <a:defRPr/>
            </a:pPr>
            <a:r>
              <a:rPr lang="en-US" sz="2000" dirty="0" smtClean="0"/>
              <a:t>54/238</a:t>
            </a:r>
          </a:p>
          <a:p>
            <a:pPr marL="1371600" lvl="3" indent="-457200" fontAlgn="auto">
              <a:spcAft>
                <a:spcPts val="0"/>
              </a:spcAft>
              <a:buFont typeface="+mj-lt"/>
              <a:buAutoNum type="alphaLcPeriod"/>
              <a:defRPr/>
            </a:pPr>
            <a:r>
              <a:rPr lang="en-US" sz="2000" dirty="0" smtClean="0"/>
              <a:t>61/238</a:t>
            </a:r>
          </a:p>
          <a:p>
            <a:pPr marL="1371600" lvl="3" indent="-457200" fontAlgn="auto">
              <a:spcAft>
                <a:spcPts val="0"/>
              </a:spcAft>
              <a:buFont typeface="+mj-lt"/>
              <a:buAutoNum type="alphaLcPeriod"/>
              <a:defRPr/>
            </a:pPr>
            <a:r>
              <a:rPr lang="en-US" sz="2000" dirty="0" smtClean="0"/>
              <a:t>100/238</a:t>
            </a:r>
          </a:p>
          <a:p>
            <a:pPr marL="1371600" lvl="3" indent="-457200" fontAlgn="auto">
              <a:spcAft>
                <a:spcPts val="0"/>
              </a:spcAft>
              <a:buFont typeface="+mj-lt"/>
              <a:buAutoNum type="alphaLcPeriod"/>
              <a:defRPr/>
            </a:pPr>
            <a:r>
              <a:rPr lang="en-US" sz="2000" dirty="0" smtClean="0"/>
              <a:t>115/238</a:t>
            </a:r>
          </a:p>
          <a:p>
            <a:pPr marL="1371600" lvl="3" indent="-457200" fontAlgn="auto">
              <a:spcAft>
                <a:spcPts val="0"/>
              </a:spcAft>
              <a:buFont typeface="+mj-lt"/>
              <a:buAutoNum type="alphaLcPeriod"/>
              <a:defRPr/>
            </a:pPr>
            <a:r>
              <a:rPr lang="en-US" sz="2000" dirty="0" smtClean="0"/>
              <a:t>Cannot be determined</a:t>
            </a:r>
          </a:p>
          <a:p>
            <a:pPr marL="365760" indent="-256032" fontAlgn="auto">
              <a:spcAft>
                <a:spcPts val="0"/>
              </a:spcAft>
              <a:buFont typeface="Wingdings 3"/>
              <a:buNone/>
              <a:defRPr/>
            </a:pPr>
            <a:endParaRPr lang="en-US" sz="2800" dirty="0" smtClean="0"/>
          </a:p>
          <a:p>
            <a:pPr marL="1117854" lvl="2" indent="-514350" fontAlgn="auto">
              <a:spcAft>
                <a:spcPts val="0"/>
              </a:spcAft>
              <a:buFont typeface="Wingdings 2"/>
              <a:buNone/>
              <a:defRPr/>
            </a:pPr>
            <a:endParaRPr lang="en-US" sz="22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fontScale="92500" lnSpcReduction="10000"/>
          </a:bodyPr>
          <a:lstStyle/>
          <a:p>
            <a:pPr marL="365760" indent="-256032" fontAlgn="auto">
              <a:spcAft>
                <a:spcPts val="0"/>
              </a:spcAft>
              <a:buFont typeface="Wingdings 3"/>
              <a:buNone/>
              <a:defRPr/>
            </a:pPr>
            <a:r>
              <a:rPr lang="en-US" sz="2000" dirty="0" smtClean="0"/>
              <a:t>The following table shows the frequencies of political affiliations in the age ranges listed from a random sample of adult citizens in a particular city.</a:t>
            </a:r>
          </a:p>
          <a:p>
            <a:pPr marL="621792" lvl="1" fontAlgn="auto">
              <a:spcBef>
                <a:spcPts val="324"/>
              </a:spcBef>
              <a:spcAft>
                <a:spcPts val="0"/>
              </a:spcAft>
              <a:buFont typeface="Verdana"/>
              <a:buNone/>
              <a:defRPr/>
            </a:pPr>
            <a:r>
              <a:rPr lang="en-US" sz="1800" dirty="0" smtClean="0"/>
              <a:t> </a:t>
            </a:r>
          </a:p>
          <a:p>
            <a:pPr marL="621792" lvl="1" fontAlgn="auto">
              <a:spcBef>
                <a:spcPts val="324"/>
              </a:spcBef>
              <a:spcAft>
                <a:spcPts val="0"/>
              </a:spcAft>
              <a:buFont typeface="Verdana"/>
              <a:buNone/>
              <a:defRPr/>
            </a:pPr>
            <a:r>
              <a:rPr lang="en-US" sz="1800" dirty="0" smtClean="0"/>
              <a:t>				</a:t>
            </a:r>
            <a:r>
              <a:rPr lang="en-US" sz="1800" b="1" dirty="0" smtClean="0"/>
              <a:t>Dem.	Repub.	Indep.</a:t>
            </a:r>
            <a:endParaRPr lang="en-US" sz="1800" dirty="0" smtClean="0"/>
          </a:p>
          <a:p>
            <a:pPr marL="621792" lvl="1" fontAlgn="auto">
              <a:spcBef>
                <a:spcPts val="324"/>
              </a:spcBef>
              <a:spcAft>
                <a:spcPts val="0"/>
              </a:spcAft>
              <a:buFont typeface="Verdana"/>
              <a:buNone/>
              <a:defRPr/>
            </a:pPr>
            <a:r>
              <a:rPr lang="en-US" sz="1800" b="1" dirty="0" smtClean="0"/>
              <a:t>18-30</a:t>
            </a:r>
            <a:r>
              <a:rPr lang="en-US" sz="1800" dirty="0" smtClean="0"/>
              <a:t>		 25	  18	  12</a:t>
            </a:r>
          </a:p>
          <a:p>
            <a:pPr marL="621792" lvl="1" fontAlgn="auto">
              <a:spcBef>
                <a:spcPts val="324"/>
              </a:spcBef>
              <a:spcAft>
                <a:spcPts val="0"/>
              </a:spcAft>
              <a:buFont typeface="Verdana"/>
              <a:buNone/>
              <a:defRPr/>
            </a:pPr>
            <a:r>
              <a:rPr lang="en-US" sz="1800" b="1" dirty="0" smtClean="0"/>
              <a:t>31-40</a:t>
            </a:r>
            <a:r>
              <a:rPr lang="en-US" sz="1800" dirty="0" smtClean="0"/>
              <a:t>		 32	  21	  10</a:t>
            </a:r>
          </a:p>
          <a:p>
            <a:pPr marL="621792" lvl="1" fontAlgn="auto">
              <a:spcBef>
                <a:spcPts val="324"/>
              </a:spcBef>
              <a:spcAft>
                <a:spcPts val="0"/>
              </a:spcAft>
              <a:buFont typeface="Verdana"/>
              <a:buNone/>
              <a:defRPr/>
            </a:pPr>
            <a:r>
              <a:rPr lang="en-US" sz="1800" b="1" dirty="0" smtClean="0"/>
              <a:t>41-50</a:t>
            </a:r>
            <a:r>
              <a:rPr lang="en-US" sz="1800" dirty="0" smtClean="0"/>
              <a:t>		 17	  25	  17</a:t>
            </a:r>
          </a:p>
          <a:p>
            <a:pPr marL="621792" lvl="1" fontAlgn="auto">
              <a:spcBef>
                <a:spcPts val="324"/>
              </a:spcBef>
              <a:spcAft>
                <a:spcPts val="0"/>
              </a:spcAft>
              <a:buFont typeface="Verdana"/>
              <a:buNone/>
              <a:defRPr/>
            </a:pPr>
            <a:r>
              <a:rPr lang="en-US" sz="1800" b="1" dirty="0" smtClean="0"/>
              <a:t>Over 50</a:t>
            </a:r>
            <a:r>
              <a:rPr lang="en-US" sz="1800" dirty="0" smtClean="0"/>
              <a:t>		 14	  32	  15</a:t>
            </a:r>
          </a:p>
          <a:p>
            <a:pPr marL="365760" indent="-256032" fontAlgn="auto">
              <a:spcAft>
                <a:spcPts val="0"/>
              </a:spcAft>
              <a:buFont typeface="Wingdings 3"/>
              <a:buNone/>
              <a:defRPr/>
            </a:pPr>
            <a:r>
              <a:rPr lang="en-US" sz="2200" dirty="0" smtClean="0"/>
              <a:t> _____________________________________________________________</a:t>
            </a:r>
          </a:p>
          <a:p>
            <a:pPr marL="365760" indent="-256032" fontAlgn="auto">
              <a:spcAft>
                <a:spcPts val="0"/>
              </a:spcAft>
              <a:buFont typeface="Wingdings 3"/>
              <a:buNone/>
              <a:defRPr/>
            </a:pPr>
            <a:r>
              <a:rPr lang="en-US" dirty="0" smtClean="0"/>
              <a:t>8. 	</a:t>
            </a:r>
            <a:r>
              <a:rPr lang="en-US" sz="2800" dirty="0" smtClean="0"/>
              <a:t>What proportion of the citizens sampled are 	over 50 or Independent?</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100/238</a:t>
            </a:r>
          </a:p>
          <a:p>
            <a:pPr marL="1371600" lvl="3" indent="-457200" fontAlgn="auto">
              <a:spcAft>
                <a:spcPts val="0"/>
              </a:spcAft>
              <a:buFont typeface="+mj-lt"/>
              <a:buAutoNum type="alphaLcPeriod"/>
              <a:defRPr/>
            </a:pPr>
            <a:r>
              <a:rPr lang="en-US" sz="2000" dirty="0" smtClean="0"/>
              <a:t> </a:t>
            </a:r>
          </a:p>
          <a:p>
            <a:pPr marL="1371600" lvl="3" indent="-457200" fontAlgn="auto">
              <a:spcAft>
                <a:spcPts val="0"/>
              </a:spcAft>
              <a:buFont typeface="+mj-lt"/>
              <a:buAutoNum type="alphaLcPeriod"/>
              <a:defRPr/>
            </a:pPr>
            <a:r>
              <a:rPr lang="en-US" sz="2000" dirty="0" smtClean="0"/>
              <a:t> </a:t>
            </a:r>
          </a:p>
          <a:p>
            <a:pPr marL="365760" indent="-256032" fontAlgn="auto">
              <a:spcAft>
                <a:spcPts val="0"/>
              </a:spcAft>
              <a:buFont typeface="Wingdings 3"/>
              <a:buNone/>
              <a:defRPr/>
            </a:pPr>
            <a:endParaRPr lang="en-US" sz="2800" dirty="0" smtClean="0"/>
          </a:p>
          <a:p>
            <a:pPr marL="1117854" lvl="2" indent="-514350" fontAlgn="auto">
              <a:spcAft>
                <a:spcPts val="0"/>
              </a:spcAft>
              <a:buFont typeface="Wingdings 2"/>
              <a:buNone/>
              <a:defRPr/>
            </a:pPr>
            <a:endParaRPr lang="en-US" sz="2200"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Content Placeholder 1"/>
          <p:cNvSpPr>
            <a:spLocks noGrp="1"/>
          </p:cNvSpPr>
          <p:nvPr>
            <p:ph idx="1"/>
          </p:nvPr>
        </p:nvSpPr>
        <p:spPr>
          <a:xfrm>
            <a:off x="457200" y="457200"/>
            <a:ext cx="8229600" cy="5549900"/>
          </a:xfrm>
        </p:spPr>
        <p:txBody>
          <a:bodyPr/>
          <a:lstStyle/>
          <a:p>
            <a:pPr>
              <a:buNone/>
            </a:pPr>
            <a:r>
              <a:rPr lang="en-US" dirty="0" smtClean="0"/>
              <a:t>Example -</a:t>
            </a:r>
          </a:p>
          <a:p>
            <a:r>
              <a:rPr lang="en-US" dirty="0" smtClean="0"/>
              <a:t>Assume an multiple-choice examination consists of questions, each having five possible answers.</a:t>
            </a:r>
          </a:p>
          <a:p>
            <a:r>
              <a:rPr lang="en-US" dirty="0" smtClean="0"/>
              <a:t>Linda estimates that she has probability 0.75 of knowing the answer to any question that may be asked.</a:t>
            </a:r>
          </a:p>
          <a:p>
            <a:r>
              <a:rPr lang="en-US" dirty="0" smtClean="0"/>
              <a:t>If she does not know the answer, she will guess, with conditional probability 1/5 of being correct.  What is the probability that Linda gives the correct answer to a question?  (Draw a tree diagram to guide the calculations.)</a:t>
            </a:r>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49900"/>
          </a:xfrm>
        </p:spPr>
        <p:txBody>
          <a:bodyPr>
            <a:normAutofit lnSpcReduction="10000"/>
          </a:bodyPr>
          <a:lstStyle/>
          <a:p>
            <a:pPr marL="365760" indent="-256032" fontAlgn="auto">
              <a:spcAft>
                <a:spcPts val="0"/>
              </a:spcAft>
              <a:buFont typeface="Wingdings 3"/>
              <a:buChar char=""/>
              <a:defRPr/>
            </a:pPr>
            <a:r>
              <a:rPr lang="en-US" dirty="0" smtClean="0"/>
              <a:t>An examination consists of multiple-choice questions, each having five possible answers.  Linda estimates that she has probability 0.75 of knowing the answer to any question that may be asked.  If she does not know the answer, she will guess, with conditional probability 1/5 of being correct.  What is the probability that Linda gives the correct answer to a question?  (Draw a tree diagram to guide the calculations.)</a:t>
            </a:r>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dirty="0" smtClean="0"/>
              <a:t>	P(correct) = .75 +.25*.2</a:t>
            </a:r>
          </a:p>
          <a:p>
            <a:pPr marL="365760" indent="-256032" fontAlgn="auto">
              <a:spcAft>
                <a:spcPts val="0"/>
              </a:spcAft>
              <a:buFont typeface="Wingdings 3"/>
              <a:buNone/>
              <a:defRPr/>
            </a:pPr>
            <a:r>
              <a:rPr lang="en-US" dirty="0" smtClean="0"/>
              <a:t>	               = .8</a:t>
            </a:r>
          </a:p>
          <a:p>
            <a:pPr marL="365760" indent="-256032" fontAlgn="auto">
              <a:spcAft>
                <a:spcPts val="0"/>
              </a:spcAft>
              <a:buFont typeface="Wingdings 3"/>
              <a:buChar char=""/>
              <a:defRPr/>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Content Placeholder 1"/>
          <p:cNvSpPr>
            <a:spLocks noGrp="1"/>
          </p:cNvSpPr>
          <p:nvPr>
            <p:ph idx="1"/>
          </p:nvPr>
        </p:nvSpPr>
        <p:spPr/>
        <p:txBody>
          <a:bodyPr/>
          <a:lstStyle/>
          <a:p>
            <a:r>
              <a:rPr lang="en-US" sz="4800" b="1" dirty="0" smtClean="0"/>
              <a:t>A </a:t>
            </a:r>
            <a:r>
              <a:rPr lang="en-US" sz="4800" b="1" i="1" dirty="0" smtClean="0">
                <a:solidFill>
                  <a:srgbClr val="7030A0"/>
                </a:solidFill>
              </a:rPr>
              <a:t>random variable </a:t>
            </a:r>
            <a:r>
              <a:rPr lang="en-US" sz="4800" b="1" dirty="0" smtClean="0"/>
              <a:t>assumes any of several different values as a result of some random phenomenon</a:t>
            </a:r>
          </a:p>
          <a:p>
            <a:pPr>
              <a:buNone/>
            </a:pPr>
            <a:endParaRPr lang="en-US" dirty="0" smtClean="0"/>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Random Variables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marL="365760" indent="-256032" fontAlgn="auto">
              <a:spcAft>
                <a:spcPts val="0"/>
              </a:spcAft>
              <a:buFont typeface="Wingdings 3"/>
              <a:buChar char=""/>
              <a:defRPr/>
            </a:pPr>
            <a:r>
              <a:rPr lang="en-US" sz="9600" i="1" dirty="0" smtClean="0"/>
              <a:t>A Discrete RV </a:t>
            </a:r>
            <a:r>
              <a:rPr lang="en-US" sz="9600" dirty="0" smtClean="0"/>
              <a:t>– has a countable number of possible values</a:t>
            </a:r>
          </a:p>
          <a:p>
            <a:pPr marL="365760" indent="-256032" fontAlgn="auto">
              <a:spcAft>
                <a:spcPts val="0"/>
              </a:spcAft>
              <a:buFont typeface="Wingdings 3"/>
              <a:buChar char=""/>
              <a:defRPr/>
            </a:pPr>
            <a:endParaRPr lang="en-US" sz="9600" dirty="0" smtClean="0"/>
          </a:p>
          <a:p>
            <a:pPr marL="365760" indent="-256032" fontAlgn="auto">
              <a:spcAft>
                <a:spcPts val="0"/>
              </a:spcAft>
              <a:buFont typeface="Wingdings 3"/>
              <a:buChar char=""/>
              <a:defRPr/>
            </a:pPr>
            <a:endParaRPr lang="en-US" sz="9600" dirty="0" smtClean="0"/>
          </a:p>
          <a:p>
            <a:pPr marL="365760" indent="-256032" fontAlgn="auto">
              <a:spcAft>
                <a:spcPts val="0"/>
              </a:spcAft>
              <a:buFont typeface="Wingdings 3"/>
              <a:buChar char=""/>
              <a:defRPr/>
            </a:pPr>
            <a:endParaRPr lang="en-US" sz="9600" dirty="0" smtClean="0"/>
          </a:p>
          <a:p>
            <a:pPr marL="365760" indent="-256032" fontAlgn="auto">
              <a:spcAft>
                <a:spcPts val="0"/>
              </a:spcAft>
              <a:buFont typeface="Wingdings 3"/>
              <a:buChar char=""/>
              <a:defRPr/>
            </a:pPr>
            <a:endParaRPr lang="en-US" sz="9600" dirty="0" smtClean="0"/>
          </a:p>
          <a:p>
            <a:pPr marL="621792" lvl="1" fontAlgn="auto">
              <a:spcBef>
                <a:spcPts val="324"/>
              </a:spcBef>
              <a:spcAft>
                <a:spcPts val="0"/>
              </a:spcAft>
              <a:buFont typeface="Verdana"/>
              <a:buChar char="◦"/>
              <a:defRPr/>
            </a:pPr>
            <a:r>
              <a:rPr lang="en-US" sz="9600" dirty="0" smtClean="0"/>
              <a:t>The probabilities must satisfy two requirements</a:t>
            </a:r>
          </a:p>
          <a:p>
            <a:pPr marL="859536" lvl="2" fontAlgn="auto">
              <a:spcAft>
                <a:spcPts val="0"/>
              </a:spcAft>
              <a:buFont typeface="Wingdings 2"/>
              <a:buChar char=""/>
              <a:defRPr/>
            </a:pPr>
            <a:r>
              <a:rPr lang="en-US" sz="9600" dirty="0" smtClean="0"/>
              <a:t>Every probability is between 0 and 1</a:t>
            </a:r>
          </a:p>
          <a:p>
            <a:pPr marL="859536" lvl="2" fontAlgn="auto">
              <a:spcAft>
                <a:spcPts val="0"/>
              </a:spcAft>
              <a:buFont typeface="Wingdings 2"/>
              <a:buChar char=""/>
              <a:defRPr/>
            </a:pPr>
            <a:r>
              <a:rPr lang="en-US" sz="9600" dirty="0" smtClean="0"/>
              <a:t>The sum of all probabilities is 1</a:t>
            </a:r>
          </a:p>
          <a:p>
            <a:pPr marL="365760" indent="-256032" fontAlgn="auto">
              <a:spcAft>
                <a:spcPts val="0"/>
              </a:spcAft>
              <a:buFont typeface="Wingdings 3"/>
              <a:buChar char=""/>
              <a:defRPr/>
            </a:pPr>
            <a:endParaRPr lang="en-US" sz="9600" dirty="0" smtClean="0"/>
          </a:p>
          <a:p>
            <a:pPr marL="621792" lvl="1" fontAlgn="auto">
              <a:spcBef>
                <a:spcPts val="324"/>
              </a:spcBef>
              <a:spcAft>
                <a:spcPts val="0"/>
              </a:spcAft>
              <a:buFont typeface="Verdana"/>
              <a:buChar char="◦"/>
              <a:defRPr/>
            </a:pPr>
            <a:r>
              <a:rPr lang="en-US" sz="9600" dirty="0" smtClean="0"/>
              <a:t>We can use a probability histogram to look at the probability distribution.</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None/>
              <a:defRPr/>
            </a:pPr>
            <a:endParaRPr lang="en-US" dirty="0" smtClean="0"/>
          </a:p>
          <a:p>
            <a:pPr marL="365760" indent="-256032" fontAlgn="auto">
              <a:spcAft>
                <a:spcPts val="0"/>
              </a:spcAft>
              <a:buFont typeface="Wingdings 3"/>
              <a:buNone/>
              <a:defRPr/>
            </a:pPr>
            <a:r>
              <a:rPr lang="en-US" dirty="0" smtClean="0"/>
              <a:t>	</a:t>
            </a:r>
            <a:endParaRPr lang="en-US" dirty="0"/>
          </a:p>
        </p:txBody>
      </p:sp>
      <p:sp>
        <p:nvSpPr>
          <p:cNvPr id="3" name="Title 2"/>
          <p:cNvSpPr>
            <a:spLocks noGrp="1"/>
          </p:cNvSpPr>
          <p:nvPr>
            <p:ph type="title"/>
          </p:nvPr>
        </p:nvSpPr>
        <p:spPr/>
        <p:txBody>
          <a:bodyPr/>
          <a:lstStyle/>
          <a:p>
            <a:pPr fontAlgn="auto">
              <a:spcAft>
                <a:spcPts val="0"/>
              </a:spcAft>
              <a:defRPr/>
            </a:pPr>
            <a:r>
              <a:rPr lang="en-US" dirty="0" smtClean="0"/>
              <a:t>Discrete Random Variables [RV]</a:t>
            </a:r>
            <a:endParaRPr lang="en-US" dirty="0"/>
          </a:p>
        </p:txBody>
      </p:sp>
      <p:graphicFrame>
        <p:nvGraphicFramePr>
          <p:cNvPr id="4" name="Table 3"/>
          <p:cNvGraphicFramePr>
            <a:graphicFrameLocks noGrp="1"/>
          </p:cNvGraphicFramePr>
          <p:nvPr/>
        </p:nvGraphicFramePr>
        <p:xfrm>
          <a:off x="1524000" y="2286000"/>
          <a:ext cx="5943600" cy="807720"/>
        </p:xfrm>
        <a:graphic>
          <a:graphicData uri="http://schemas.openxmlformats.org/drawingml/2006/table">
            <a:tbl>
              <a:tblPr firstRow="1" bandRow="1">
                <a:tableStyleId>{5C22544A-7EE6-4342-B048-85BDC9FD1C3A}</a:tableStyleId>
              </a:tblPr>
              <a:tblGrid>
                <a:gridCol w="1485900"/>
                <a:gridCol w="817245"/>
                <a:gridCol w="817245"/>
                <a:gridCol w="842010"/>
                <a:gridCol w="990600"/>
                <a:gridCol w="990600"/>
              </a:tblGrid>
              <a:tr h="436880">
                <a:tc>
                  <a:txBody>
                    <a:bodyPr/>
                    <a:lstStyle/>
                    <a:p>
                      <a:pPr marL="0" marR="0">
                        <a:spcBef>
                          <a:spcPts val="0"/>
                        </a:spcBef>
                        <a:spcAft>
                          <a:spcPts val="0"/>
                        </a:spcAft>
                      </a:pPr>
                      <a:r>
                        <a:rPr lang="en-US" sz="2000" dirty="0"/>
                        <a:t>Value of X</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x</a:t>
                      </a:r>
                      <a:r>
                        <a:rPr lang="en-US" sz="2000" baseline="-25000" dirty="0"/>
                        <a:t>1</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x</a:t>
                      </a:r>
                      <a:r>
                        <a:rPr lang="en-US" sz="2000" baseline="-25000" dirty="0"/>
                        <a:t>2</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x</a:t>
                      </a:r>
                      <a:r>
                        <a:rPr lang="en-US" sz="2000" baseline="-25000" dirty="0"/>
                        <a:t>3</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x</a:t>
                      </a:r>
                      <a:r>
                        <a:rPr lang="en-US" sz="2000" baseline="-25000" dirty="0"/>
                        <a:t>k</a:t>
                      </a:r>
                      <a:endParaRPr lang="en-US" sz="2000" dirty="0">
                        <a:latin typeface="Comic Sans MS"/>
                        <a:ea typeface="Times New Roman"/>
                        <a:cs typeface="Times New Roman"/>
                      </a:endParaRPr>
                    </a:p>
                  </a:txBody>
                  <a:tcPr marL="68580" marR="68580" marT="0" marB="0" anchor="ctr"/>
                </a:tc>
              </a:tr>
              <a:tr h="370840">
                <a:tc>
                  <a:txBody>
                    <a:bodyPr/>
                    <a:lstStyle/>
                    <a:p>
                      <a:pPr marL="0" marR="0">
                        <a:spcBef>
                          <a:spcPts val="0"/>
                        </a:spcBef>
                        <a:spcAft>
                          <a:spcPts val="0"/>
                        </a:spcAft>
                      </a:pPr>
                      <a:r>
                        <a:rPr lang="en-US" sz="2000" dirty="0" smtClean="0"/>
                        <a:t>Probability</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p</a:t>
                      </a:r>
                      <a:r>
                        <a:rPr lang="en-US" sz="2000" baseline="-25000" dirty="0"/>
                        <a:t>1</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p</a:t>
                      </a:r>
                      <a:r>
                        <a:rPr lang="en-US" sz="2000" baseline="-25000" dirty="0"/>
                        <a:t>2</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p</a:t>
                      </a:r>
                      <a:r>
                        <a:rPr lang="en-US" sz="2000" baseline="-25000" dirty="0"/>
                        <a:t>3</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a:t>
                      </a:r>
                      <a:endParaRPr lang="en-US" sz="2000" dirty="0">
                        <a:latin typeface="Comic Sans MS"/>
                        <a:ea typeface="Times New Roman"/>
                        <a:cs typeface="Times New Roman"/>
                      </a:endParaRPr>
                    </a:p>
                  </a:txBody>
                  <a:tcPr marL="68580" marR="68580" marT="0" marB="0" anchor="ctr"/>
                </a:tc>
                <a:tc>
                  <a:txBody>
                    <a:bodyPr/>
                    <a:lstStyle/>
                    <a:p>
                      <a:pPr marL="0" marR="0">
                        <a:spcBef>
                          <a:spcPts val="0"/>
                        </a:spcBef>
                        <a:spcAft>
                          <a:spcPts val="0"/>
                        </a:spcAft>
                      </a:pPr>
                      <a:r>
                        <a:rPr lang="en-US" sz="2000" dirty="0"/>
                        <a:t>p</a:t>
                      </a:r>
                      <a:r>
                        <a:rPr lang="en-US" sz="2000" baseline="-25000" dirty="0"/>
                        <a:t>k</a:t>
                      </a:r>
                      <a:endParaRPr lang="en-US" sz="2000" dirty="0">
                        <a:latin typeface="Comic Sans MS"/>
                        <a:ea typeface="Times New Roman"/>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r>
              <a:rPr lang="en-US" i="1" dirty="0" smtClean="0"/>
              <a:t>Mean of a Discrete R. V.</a:t>
            </a:r>
            <a:r>
              <a:rPr lang="en-US" dirty="0" smtClean="0"/>
              <a:t> – (also called expected value) – </a:t>
            </a:r>
          </a:p>
          <a:p>
            <a:pPr>
              <a:buFont typeface="Wingdings 3" pitchFamily="18" charset="2"/>
              <a:buNone/>
            </a:pPr>
            <a:endParaRPr lang="en-US" dirty="0" smtClean="0"/>
          </a:p>
          <a:p>
            <a:pPr>
              <a:buFont typeface="Wingdings 3" pitchFamily="18" charset="2"/>
              <a:buNone/>
            </a:pPr>
            <a:r>
              <a:rPr lang="en-US" dirty="0" smtClean="0"/>
              <a:t>	</a:t>
            </a:r>
          </a:p>
        </p:txBody>
      </p:sp>
      <p:sp>
        <p:nvSpPr>
          <p:cNvPr id="3" name="Title 2"/>
          <p:cNvSpPr>
            <a:spLocks noGrp="1"/>
          </p:cNvSpPr>
          <p:nvPr>
            <p:ph type="title"/>
          </p:nvPr>
        </p:nvSpPr>
        <p:spPr/>
        <p:txBody>
          <a:bodyPr/>
          <a:lstStyle/>
          <a:p>
            <a:pPr fontAlgn="auto">
              <a:spcAft>
                <a:spcPts val="0"/>
              </a:spcAft>
              <a:defRPr/>
            </a:pPr>
            <a:r>
              <a:rPr lang="en-US" dirty="0" smtClean="0"/>
              <a:t>Discrete Random Variables</a:t>
            </a:r>
            <a:endParaRPr lang="en-US" dirty="0"/>
          </a:p>
        </p:txBody>
      </p:sp>
      <p:sp>
        <p:nvSpPr>
          <p:cNvPr id="3174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Lucida Sans Unicode" pitchFamily="34" charset="0"/>
            </a:endParaRPr>
          </a:p>
        </p:txBody>
      </p:sp>
      <p:graphicFrame>
        <p:nvGraphicFramePr>
          <p:cNvPr id="31745" name="Object 1"/>
          <p:cNvGraphicFramePr>
            <a:graphicFrameLocks noChangeAspect="1"/>
          </p:cNvGraphicFramePr>
          <p:nvPr/>
        </p:nvGraphicFramePr>
        <p:xfrm>
          <a:off x="1600200" y="2895600"/>
          <a:ext cx="5421313" cy="1219200"/>
        </p:xfrm>
        <a:graphic>
          <a:graphicData uri="http://schemas.openxmlformats.org/presentationml/2006/ole">
            <mc:AlternateContent xmlns:mc="http://schemas.openxmlformats.org/markup-compatibility/2006">
              <mc:Choice xmlns:v="urn:schemas-microsoft-com:vml" Requires="v">
                <p:oleObj spid="_x0000_s31746" name="Equation" r:id="rId3" imgW="1993900" imgH="444500" progId="">
                  <p:embed/>
                </p:oleObj>
              </mc:Choice>
              <mc:Fallback>
                <p:oleObj name="Equation" r:id="rId3" imgW="1993900" imgH="44450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895600"/>
                        <a:ext cx="5421313"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p:txBody>
          <a:bodyPr/>
          <a:lstStyle/>
          <a:p>
            <a:r>
              <a:rPr lang="en-US" i="1" dirty="0" smtClean="0"/>
              <a:t>Variance of a Discrete R. V. – </a:t>
            </a:r>
            <a:endParaRPr lang="en-US" dirty="0" smtClean="0"/>
          </a:p>
          <a:p>
            <a:pPr>
              <a:buFont typeface="Wingdings 3" pitchFamily="18" charset="2"/>
              <a:buNone/>
            </a:pPr>
            <a:r>
              <a:rPr lang="en-US" dirty="0" smtClean="0"/>
              <a:t/>
            </a:r>
            <a:br>
              <a:rPr lang="en-US" dirty="0" smtClean="0"/>
            </a:br>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Discrete Random Variables</a:t>
            </a:r>
            <a:endParaRPr lang="en-US" dirty="0"/>
          </a:p>
        </p:txBody>
      </p:sp>
      <p:sp>
        <p:nvSpPr>
          <p:cNvPr id="3482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Lucida Sans Unicode" pitchFamily="34" charset="0"/>
            </a:endParaRPr>
          </a:p>
        </p:txBody>
      </p:sp>
      <p:graphicFrame>
        <p:nvGraphicFramePr>
          <p:cNvPr id="34817" name="Object 1"/>
          <p:cNvGraphicFramePr>
            <a:graphicFrameLocks noChangeAspect="1"/>
          </p:cNvGraphicFramePr>
          <p:nvPr/>
        </p:nvGraphicFramePr>
        <p:xfrm>
          <a:off x="1219200" y="2438400"/>
          <a:ext cx="7051675" cy="914400"/>
        </p:xfrm>
        <a:graphic>
          <a:graphicData uri="http://schemas.openxmlformats.org/presentationml/2006/ole">
            <mc:AlternateContent xmlns:mc="http://schemas.openxmlformats.org/markup-compatibility/2006">
              <mc:Choice xmlns:v="urn:schemas-microsoft-com:vml" Requires="v">
                <p:oleObj spid="_x0000_s34818" name="Equation" r:id="rId3" imgW="3822700" imgH="495300" progId="">
                  <p:embed/>
                </p:oleObj>
              </mc:Choice>
              <mc:Fallback>
                <p:oleObj name="Equation" r:id="rId3" imgW="3822700" imgH="495300"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438400"/>
                        <a:ext cx="705167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Content Placeholder 1"/>
          <p:cNvSpPr>
            <a:spLocks noGrp="1"/>
          </p:cNvSpPr>
          <p:nvPr>
            <p:ph idx="1"/>
          </p:nvPr>
        </p:nvSpPr>
        <p:spPr>
          <a:xfrm>
            <a:off x="457200" y="1481138"/>
            <a:ext cx="8229600" cy="4310062"/>
          </a:xfrm>
        </p:spPr>
        <p:txBody>
          <a:bodyPr/>
          <a:lstStyle/>
          <a:p>
            <a:r>
              <a:rPr lang="en-US" b="1" i="1" dirty="0" smtClean="0"/>
              <a:t>Continuous R. V.</a:t>
            </a:r>
            <a:r>
              <a:rPr lang="en-US" b="1" dirty="0" smtClean="0"/>
              <a:t> – takes all values in an interval of numbers</a:t>
            </a:r>
          </a:p>
          <a:p>
            <a:pPr lvl="1"/>
            <a:r>
              <a:rPr lang="en-US" sz="4000" b="1" dirty="0" smtClean="0"/>
              <a:t>We look at its distribution using a density curve</a:t>
            </a:r>
          </a:p>
          <a:p>
            <a:pPr lvl="1"/>
            <a:r>
              <a:rPr lang="en-US" sz="4000" b="1" dirty="0" smtClean="0">
                <a:solidFill>
                  <a:srgbClr val="7030A0"/>
                </a:solidFill>
              </a:rPr>
              <a:t>The probability of any event is the area under the density curve in that interval.</a:t>
            </a: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Continuous Random Variables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AutoShape 2"/>
          <p:cNvSpPr>
            <a:spLocks noGrp="1" noChangeAspect="1" noChangeArrowheads="1"/>
          </p:cNvSpPr>
          <p:nvPr>
            <p:ph type="title" idx="4294967295"/>
          </p:nvPr>
        </p:nvSpPr>
        <p:spPr bwMode="auto">
          <a:xfrm>
            <a:off x="457200" y="76200"/>
            <a:ext cx="8229600" cy="1143000"/>
          </a:xfrm>
          <a:noFill/>
        </p:spPr>
        <p:txBody>
          <a:bodyPr wrap="square" lIns="91440" tIns="45720" rIns="91440" bIns="45720" numCol="1" anchorCtr="0" compatLnSpc="1">
            <a:prstTxWarp prst="textNoShape">
              <a:avLst/>
            </a:prstTxWarp>
          </a:bodyPr>
          <a:lstStyle/>
          <a:p>
            <a:r>
              <a:rPr lang="en-US" sz="4400" u="sng" dirty="0" smtClean="0">
                <a:solidFill>
                  <a:schemeClr val="tx1"/>
                </a:solidFill>
              </a:rPr>
              <a:t>Probability of an Event </a:t>
            </a:r>
            <a:r>
              <a:rPr lang="en-US" dirty="0" smtClean="0">
                <a:effectLst/>
              </a:rPr>
              <a:t>:</a:t>
            </a:r>
          </a:p>
        </p:txBody>
      </p:sp>
      <p:sp>
        <p:nvSpPr>
          <p:cNvPr id="157699" name="Rectangle 3"/>
          <p:cNvSpPr>
            <a:spLocks noGrp="1"/>
          </p:cNvSpPr>
          <p:nvPr>
            <p:ph type="body" idx="4294967295"/>
          </p:nvPr>
        </p:nvSpPr>
        <p:spPr>
          <a:xfrm>
            <a:off x="533400" y="1066800"/>
            <a:ext cx="8229600" cy="3124200"/>
          </a:xfrm>
        </p:spPr>
        <p:txBody>
          <a:bodyPr/>
          <a:lstStyle/>
          <a:p>
            <a:r>
              <a:rPr lang="en-US" sz="3200" dirty="0" smtClean="0"/>
              <a:t>(note dual aspect)</a:t>
            </a:r>
          </a:p>
          <a:p>
            <a:r>
              <a:rPr lang="en-US" sz="3200" u="sng" dirty="0" smtClean="0">
                <a:solidFill>
                  <a:srgbClr val="0070C0"/>
                </a:solidFill>
              </a:rPr>
              <a:t>Probability of an event </a:t>
            </a:r>
            <a:r>
              <a:rPr lang="en-US" sz="3200" dirty="0" smtClean="0"/>
              <a:t>=</a:t>
            </a:r>
          </a:p>
          <a:p>
            <a:pPr marL="849313" lvl="1" indent="-457200">
              <a:buFont typeface="+mj-lt"/>
              <a:buAutoNum type="arabicPeriod"/>
            </a:pPr>
            <a:r>
              <a:rPr lang="en-US" sz="3200" b="1" dirty="0" smtClean="0">
                <a:solidFill>
                  <a:srgbClr val="0070C0"/>
                </a:solidFill>
              </a:rPr>
              <a:t>proportion of times a success occurs in the long run  </a:t>
            </a:r>
            <a:r>
              <a:rPr lang="en-US" sz="3200" b="1" dirty="0" smtClean="0"/>
              <a:t>(measure by experiment or simulation)</a:t>
            </a:r>
            <a:endParaRPr lang="en-US" sz="3200" b="1" dirty="0" smtClean="0">
              <a:solidFill>
                <a:srgbClr val="0070C0"/>
              </a:solidFill>
            </a:endParaRPr>
          </a:p>
          <a:p>
            <a:pPr marL="849313" lvl="1" indent="-457200">
              <a:buFont typeface="+mj-lt"/>
              <a:buAutoNum type="arabicPeriod"/>
            </a:pPr>
            <a:r>
              <a:rPr lang="en-US" sz="3200" b="1" dirty="0" smtClean="0">
                <a:solidFill>
                  <a:srgbClr val="0070C0"/>
                </a:solidFill>
              </a:rPr>
              <a:t>[number of ways for a success to occur]/[all possible events  </a:t>
            </a:r>
            <a:r>
              <a:rPr lang="en-US" sz="3200" b="1" dirty="0" smtClean="0"/>
              <a:t>(specified by a model of the </a:t>
            </a:r>
            <a:r>
              <a:rPr lang="en-US" sz="3200" b="1" dirty="0" smtClean="0">
                <a:solidFill>
                  <a:srgbClr val="FFC000"/>
                </a:solidFill>
              </a:rPr>
              <a:t>RP</a:t>
            </a:r>
            <a:r>
              <a:rPr lang="en-US" sz="3200" b="1" dirty="0" smtClean="0"/>
              <a:t>)</a:t>
            </a:r>
          </a:p>
          <a:p>
            <a:endParaRPr lang="en-US" sz="28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534400" cy="4525962"/>
          </a:xfrm>
        </p:spPr>
        <p:txBody>
          <a:bodyPr>
            <a:normAutofit lnSpcReduction="10000"/>
          </a:bodyPr>
          <a:lstStyle/>
          <a:p>
            <a:pPr marL="624078" indent="-514350" fontAlgn="auto">
              <a:spcAft>
                <a:spcPts val="0"/>
              </a:spcAft>
              <a:buFont typeface="+mj-lt"/>
              <a:buAutoNum type="arabicPeriod"/>
              <a:defRPr/>
            </a:pPr>
            <a:r>
              <a:rPr lang="en-US" sz="4400" b="1" dirty="0" smtClean="0"/>
              <a:t>If X is an R. V. and a &amp; b are fixed numbers, then the</a:t>
            </a:r>
            <a:br>
              <a:rPr lang="en-US" sz="4400" b="1" dirty="0" smtClean="0"/>
            </a:br>
            <a:r>
              <a:rPr lang="en-US" sz="4400" b="1" dirty="0" smtClean="0"/>
              <a:t>mean</a:t>
            </a:r>
            <a:br>
              <a:rPr lang="en-US" sz="4400" b="1" dirty="0" smtClean="0"/>
            </a:br>
            <a:r>
              <a:rPr lang="en-US" sz="4400" b="1" dirty="0" smtClean="0"/>
              <a:t>       </a:t>
            </a:r>
            <a:r>
              <a:rPr lang="el-GR" sz="4400" b="1" dirty="0" smtClean="0">
                <a:solidFill>
                  <a:srgbClr val="7030A0"/>
                </a:solidFill>
              </a:rPr>
              <a:t>μ</a:t>
            </a:r>
            <a:r>
              <a:rPr lang="en-US" sz="4400" b="1" baseline="-25000" dirty="0" smtClean="0">
                <a:solidFill>
                  <a:srgbClr val="7030A0"/>
                </a:solidFill>
              </a:rPr>
              <a:t>a+bX</a:t>
            </a:r>
            <a:r>
              <a:rPr lang="en-US" sz="4400" b="1" dirty="0" smtClean="0">
                <a:solidFill>
                  <a:srgbClr val="7030A0"/>
                </a:solidFill>
              </a:rPr>
              <a:t> = a +b</a:t>
            </a:r>
            <a:r>
              <a:rPr lang="el-GR" sz="4400" b="1" dirty="0" smtClean="0">
                <a:solidFill>
                  <a:srgbClr val="7030A0"/>
                </a:solidFill>
              </a:rPr>
              <a:t>μ</a:t>
            </a:r>
            <a:r>
              <a:rPr lang="en-US" sz="4400" b="1" baseline="-25000" dirty="0" smtClean="0">
                <a:solidFill>
                  <a:srgbClr val="7030A0"/>
                </a:solidFill>
              </a:rPr>
              <a:t>X</a:t>
            </a:r>
          </a:p>
          <a:p>
            <a:pPr marL="624078" indent="-514350" fontAlgn="auto">
              <a:spcAft>
                <a:spcPts val="0"/>
              </a:spcAft>
              <a:buFont typeface="+mj-lt"/>
              <a:buAutoNum type="arabicPeriod"/>
              <a:defRPr/>
            </a:pPr>
            <a:endParaRPr lang="en-US" sz="4400" b="1" baseline="-25000" dirty="0" smtClean="0"/>
          </a:p>
          <a:p>
            <a:pPr marL="624078" indent="-514350" algn="ctr" fontAlgn="auto">
              <a:spcAft>
                <a:spcPts val="0"/>
              </a:spcAft>
              <a:buFont typeface="+mj-lt"/>
              <a:buAutoNum type="arabicPeriod"/>
              <a:defRPr/>
            </a:pPr>
            <a:r>
              <a:rPr lang="en-US" sz="4400" b="1" dirty="0" smtClean="0"/>
              <a:t>If X and Y are R. V.‘s, then </a:t>
            </a:r>
            <a:r>
              <a:rPr lang="el-GR" sz="4400" b="1" dirty="0" smtClean="0">
                <a:solidFill>
                  <a:srgbClr val="7030A0"/>
                </a:solidFill>
              </a:rPr>
              <a:t>μ</a:t>
            </a:r>
            <a:r>
              <a:rPr lang="en-US" sz="4400" b="1" baseline="-25000" dirty="0" smtClean="0">
                <a:solidFill>
                  <a:srgbClr val="7030A0"/>
                </a:solidFill>
              </a:rPr>
              <a:t>X</a:t>
            </a:r>
            <a:r>
              <a:rPr lang="el-GR" sz="4400" b="1" baseline="-25000" dirty="0" smtClean="0">
                <a:solidFill>
                  <a:srgbClr val="7030A0"/>
                </a:solidFill>
              </a:rPr>
              <a:t>±</a:t>
            </a:r>
            <a:r>
              <a:rPr lang="en-US" sz="4400" b="1" baseline="-25000" dirty="0" smtClean="0">
                <a:solidFill>
                  <a:srgbClr val="7030A0"/>
                </a:solidFill>
              </a:rPr>
              <a:t>Y</a:t>
            </a:r>
            <a:r>
              <a:rPr lang="en-US" sz="4400" b="1" dirty="0" smtClean="0">
                <a:solidFill>
                  <a:srgbClr val="7030A0"/>
                </a:solidFill>
              </a:rPr>
              <a:t> = </a:t>
            </a:r>
            <a:r>
              <a:rPr lang="el-GR" sz="4400" b="1" dirty="0" smtClean="0">
                <a:solidFill>
                  <a:srgbClr val="7030A0"/>
                </a:solidFill>
              </a:rPr>
              <a:t>μ</a:t>
            </a:r>
            <a:r>
              <a:rPr lang="en-US" sz="4400" b="1" baseline="-25000" dirty="0" smtClean="0">
                <a:solidFill>
                  <a:srgbClr val="7030A0"/>
                </a:solidFill>
              </a:rPr>
              <a:t>X</a:t>
            </a:r>
            <a:r>
              <a:rPr lang="en-US" sz="4400" b="1" dirty="0" smtClean="0">
                <a:solidFill>
                  <a:srgbClr val="7030A0"/>
                </a:solidFill>
              </a:rPr>
              <a:t> </a:t>
            </a:r>
            <a:r>
              <a:rPr lang="el-GR" sz="4400" b="1" dirty="0" smtClean="0">
                <a:solidFill>
                  <a:srgbClr val="7030A0"/>
                </a:solidFill>
              </a:rPr>
              <a:t>±</a:t>
            </a:r>
            <a:r>
              <a:rPr lang="en-US" sz="4400" b="1" dirty="0" smtClean="0">
                <a:solidFill>
                  <a:srgbClr val="7030A0"/>
                </a:solidFill>
              </a:rPr>
              <a:t> </a:t>
            </a:r>
            <a:r>
              <a:rPr lang="el-GR" sz="4400" b="1" dirty="0" smtClean="0">
                <a:solidFill>
                  <a:srgbClr val="7030A0"/>
                </a:solidFill>
              </a:rPr>
              <a:t>μ</a:t>
            </a:r>
            <a:r>
              <a:rPr lang="en-US" sz="4400" b="1" baseline="-25000" dirty="0" smtClean="0">
                <a:solidFill>
                  <a:srgbClr val="7030A0"/>
                </a:solidFill>
              </a:rPr>
              <a:t>Y</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304800"/>
            <a:ext cx="8229600" cy="1143000"/>
          </a:xfrm>
        </p:spPr>
        <p:txBody>
          <a:bodyPr/>
          <a:lstStyle/>
          <a:p>
            <a:pPr fontAlgn="auto">
              <a:spcAft>
                <a:spcPts val="0"/>
              </a:spcAft>
              <a:defRPr/>
            </a:pPr>
            <a:r>
              <a:rPr lang="en-US" u="sng" dirty="0" smtClean="0"/>
              <a:t>Rules for Means</a:t>
            </a:r>
            <a:endParaRPr lang="en-US" u="sng"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Content Placeholder 1"/>
          <p:cNvSpPr>
            <a:spLocks noGrp="1"/>
          </p:cNvSpPr>
          <p:nvPr>
            <p:ph idx="1"/>
          </p:nvPr>
        </p:nvSpPr>
        <p:spPr/>
        <p:txBody>
          <a:bodyPr/>
          <a:lstStyle/>
          <a:p>
            <a:r>
              <a:rPr lang="en-US" dirty="0" smtClean="0"/>
              <a:t>If X is an R. V. and a and b are fixed numbers, </a:t>
            </a:r>
            <a:r>
              <a:rPr lang="en-US" b="1" dirty="0" smtClean="0">
                <a:solidFill>
                  <a:srgbClr val="7030A0"/>
                </a:solidFill>
              </a:rPr>
              <a:t>then              </a:t>
            </a:r>
            <a:r>
              <a:rPr lang="el-GR" b="1" dirty="0" smtClean="0">
                <a:solidFill>
                  <a:srgbClr val="7030A0"/>
                </a:solidFill>
              </a:rPr>
              <a:t>σ</a:t>
            </a:r>
            <a:r>
              <a:rPr lang="en-US" b="1" baseline="30000" dirty="0" smtClean="0">
                <a:solidFill>
                  <a:srgbClr val="7030A0"/>
                </a:solidFill>
              </a:rPr>
              <a:t>2</a:t>
            </a:r>
            <a:r>
              <a:rPr lang="en-US" b="1" baseline="-25000" dirty="0" smtClean="0">
                <a:solidFill>
                  <a:srgbClr val="7030A0"/>
                </a:solidFill>
              </a:rPr>
              <a:t>a+bX</a:t>
            </a:r>
            <a:r>
              <a:rPr lang="en-US" b="1" dirty="0" smtClean="0">
                <a:solidFill>
                  <a:srgbClr val="7030A0"/>
                </a:solidFill>
              </a:rPr>
              <a:t> = b</a:t>
            </a:r>
            <a:r>
              <a:rPr lang="en-US" b="1" baseline="30000" dirty="0" smtClean="0">
                <a:solidFill>
                  <a:srgbClr val="7030A0"/>
                </a:solidFill>
              </a:rPr>
              <a:t>2</a:t>
            </a:r>
            <a:r>
              <a:rPr lang="el-GR" b="1" dirty="0" smtClean="0">
                <a:solidFill>
                  <a:srgbClr val="7030A0"/>
                </a:solidFill>
              </a:rPr>
              <a:t>σ</a:t>
            </a:r>
            <a:r>
              <a:rPr lang="en-US" b="1" baseline="-25000" dirty="0" smtClean="0">
                <a:solidFill>
                  <a:srgbClr val="7030A0"/>
                </a:solidFill>
              </a:rPr>
              <a:t>X</a:t>
            </a:r>
            <a:r>
              <a:rPr lang="en-US" b="1" baseline="30000" dirty="0" smtClean="0">
                <a:solidFill>
                  <a:srgbClr val="7030A0"/>
                </a:solidFill>
              </a:rPr>
              <a:t>2</a:t>
            </a:r>
          </a:p>
          <a:p>
            <a:pPr lvl="1"/>
            <a:r>
              <a:rPr lang="en-US" b="1" dirty="0" smtClean="0"/>
              <a:t>Note that multiplying by a constant changes the variance but adding a constant does not</a:t>
            </a:r>
            <a:r>
              <a:rPr lang="en-US" dirty="0" smtClean="0"/>
              <a:t>.</a:t>
            </a:r>
          </a:p>
          <a:p>
            <a:pPr lvl="1"/>
            <a:endParaRPr lang="en-US" dirty="0" smtClean="0"/>
          </a:p>
          <a:p>
            <a:r>
              <a:rPr lang="en-US" dirty="0" smtClean="0"/>
              <a:t>If X and Y are independent R. V.’s, then</a:t>
            </a:r>
            <a:br>
              <a:rPr lang="en-US" dirty="0" smtClean="0"/>
            </a:br>
            <a:r>
              <a:rPr lang="en-US" dirty="0" smtClean="0"/>
              <a:t>	               </a:t>
            </a:r>
            <a:r>
              <a:rPr lang="el-GR" b="1" dirty="0" smtClean="0">
                <a:solidFill>
                  <a:srgbClr val="7030A0"/>
                </a:solidFill>
              </a:rPr>
              <a:t>σ</a:t>
            </a:r>
            <a:r>
              <a:rPr lang="en-US" b="1" baseline="30000" dirty="0" smtClean="0">
                <a:solidFill>
                  <a:srgbClr val="7030A0"/>
                </a:solidFill>
              </a:rPr>
              <a:t>2</a:t>
            </a:r>
            <a:r>
              <a:rPr lang="en-US" b="1" baseline="-25000" dirty="0" smtClean="0">
                <a:solidFill>
                  <a:srgbClr val="7030A0"/>
                </a:solidFill>
              </a:rPr>
              <a:t>X±Y</a:t>
            </a:r>
            <a:r>
              <a:rPr lang="en-US" b="1" dirty="0" smtClean="0">
                <a:solidFill>
                  <a:srgbClr val="7030A0"/>
                </a:solidFill>
              </a:rPr>
              <a:t> =</a:t>
            </a:r>
            <a:r>
              <a:rPr lang="el-GR" b="1" dirty="0" smtClean="0">
                <a:solidFill>
                  <a:srgbClr val="7030A0"/>
                </a:solidFill>
              </a:rPr>
              <a:t>σ</a:t>
            </a:r>
            <a:r>
              <a:rPr lang="en-US" b="1" baseline="-25000" dirty="0" smtClean="0">
                <a:solidFill>
                  <a:srgbClr val="7030A0"/>
                </a:solidFill>
              </a:rPr>
              <a:t>X</a:t>
            </a:r>
            <a:r>
              <a:rPr lang="en-US" b="1" baseline="30000" dirty="0" smtClean="0">
                <a:solidFill>
                  <a:srgbClr val="7030A0"/>
                </a:solidFill>
              </a:rPr>
              <a:t>2</a:t>
            </a:r>
            <a:r>
              <a:rPr lang="en-US" b="1" dirty="0" smtClean="0">
                <a:solidFill>
                  <a:srgbClr val="7030A0"/>
                </a:solidFill>
              </a:rPr>
              <a:t>+</a:t>
            </a:r>
            <a:r>
              <a:rPr lang="el-GR" b="1" dirty="0" smtClean="0">
                <a:solidFill>
                  <a:srgbClr val="7030A0"/>
                </a:solidFill>
              </a:rPr>
              <a:t>σ</a:t>
            </a:r>
            <a:r>
              <a:rPr lang="en-US" b="1" baseline="-25000" dirty="0" smtClean="0">
                <a:solidFill>
                  <a:srgbClr val="7030A0"/>
                </a:solidFill>
              </a:rPr>
              <a:t>Y</a:t>
            </a:r>
            <a:r>
              <a:rPr lang="en-US" b="1" baseline="30000" dirty="0" smtClean="0">
                <a:solidFill>
                  <a:srgbClr val="7030A0"/>
                </a:solidFill>
              </a:rPr>
              <a:t>2</a:t>
            </a:r>
            <a:r>
              <a:rPr lang="en-US" baseline="30000" dirty="0" smtClean="0"/>
              <a:t/>
            </a:r>
            <a:br>
              <a:rPr lang="en-US" baseline="30000" dirty="0" smtClean="0"/>
            </a:br>
            <a:r>
              <a:rPr lang="en-US" baseline="30000" dirty="0" smtClean="0"/>
              <a:t>              </a:t>
            </a:r>
            <a:r>
              <a:rPr lang="en-US" sz="2400" dirty="0" smtClean="0">
                <a:latin typeface="Chiller"/>
              </a:rPr>
              <a:t>“Pythagorean Theorem of Statistics”</a:t>
            </a:r>
            <a:endParaRPr lang="en-US" baseline="30000" dirty="0" smtClean="0"/>
          </a:p>
          <a:p>
            <a:pPr>
              <a:buFont typeface="Wingdings 3" pitchFamily="18" charset="2"/>
              <a:buNone/>
            </a:pPr>
            <a:endParaRPr lang="en-US" baseline="30000" dirty="0" smtClean="0"/>
          </a:p>
          <a:p>
            <a:pPr>
              <a:buFont typeface="Wingdings 3" pitchFamily="18" charset="2"/>
              <a:buNone/>
            </a:pPr>
            <a:r>
              <a:rPr lang="en-US" baseline="30000" dirty="0" smtClean="0"/>
              <a:t>		</a:t>
            </a:r>
            <a:r>
              <a:rPr lang="en-US" sz="2800" dirty="0" smtClean="0">
                <a:latin typeface="Chiller"/>
              </a:rPr>
              <a:t>For STANDARD DEVIATION:</a:t>
            </a:r>
          </a:p>
          <a:p>
            <a:pPr>
              <a:buFont typeface="Wingdings 3" pitchFamily="18" charset="2"/>
              <a:buNone/>
            </a:pPr>
            <a:r>
              <a:rPr lang="en-US" sz="2800" dirty="0" smtClean="0">
                <a:latin typeface="Chiller"/>
              </a:rPr>
              <a:t>		square ‘em, add ‘em, take the square root</a:t>
            </a:r>
            <a:endParaRPr lang="en-US" sz="2800" dirty="0" smtClean="0"/>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Rules for Variances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Content Placeholder 1"/>
          <p:cNvSpPr>
            <a:spLocks noGrp="1"/>
          </p:cNvSpPr>
          <p:nvPr>
            <p:ph idx="1"/>
          </p:nvPr>
        </p:nvSpPr>
        <p:spPr>
          <a:xfrm>
            <a:off x="457200" y="381000"/>
            <a:ext cx="8229600" cy="5626100"/>
          </a:xfrm>
        </p:spPr>
        <p:txBody>
          <a:bodyPr/>
          <a:lstStyle/>
          <a:p>
            <a:pPr>
              <a:buFont typeface="Wingdings 3" pitchFamily="18" charset="2"/>
              <a:buNone/>
            </a:pPr>
            <a:r>
              <a:rPr lang="en-US" sz="2800" dirty="0" smtClean="0"/>
              <a:t>11.	Suppose X and Y are random variables 	with </a:t>
            </a:r>
            <a:r>
              <a:rPr lang="el-GR" sz="2800" smtClean="0"/>
              <a:t>μ</a:t>
            </a:r>
            <a:r>
              <a:rPr lang="en-US" sz="2800" baseline="-25000" dirty="0" smtClean="0"/>
              <a:t>X</a:t>
            </a:r>
            <a:r>
              <a:rPr lang="en-US" sz="2800" dirty="0" smtClean="0"/>
              <a:t> = 10, </a:t>
            </a:r>
            <a:r>
              <a:rPr lang="el-GR" sz="2800" smtClean="0"/>
              <a:t>σ</a:t>
            </a:r>
            <a:r>
              <a:rPr lang="en-US" sz="2800" baseline="-25000" dirty="0" smtClean="0"/>
              <a:t>X</a:t>
            </a:r>
            <a:r>
              <a:rPr lang="en-US" sz="2800" dirty="0" smtClean="0"/>
              <a:t> = 3, </a:t>
            </a:r>
            <a:r>
              <a:rPr lang="el-GR" sz="2800" smtClean="0"/>
              <a:t>μ</a:t>
            </a:r>
            <a:r>
              <a:rPr lang="en-US" sz="2800" baseline="-25000" dirty="0" smtClean="0"/>
              <a:t>Y</a:t>
            </a:r>
            <a:r>
              <a:rPr lang="en-US" sz="2800" dirty="0" smtClean="0"/>
              <a:t> = 15, and </a:t>
            </a:r>
          </a:p>
          <a:p>
            <a:pPr>
              <a:buFont typeface="Wingdings 3" pitchFamily="18" charset="2"/>
              <a:buNone/>
            </a:pPr>
            <a:r>
              <a:rPr lang="en-US" sz="2800" dirty="0" smtClean="0"/>
              <a:t>		</a:t>
            </a:r>
            <a:r>
              <a:rPr lang="el-GR" sz="2800" smtClean="0"/>
              <a:t>σ</a:t>
            </a:r>
            <a:r>
              <a:rPr lang="en-US" sz="2800" baseline="-25000" dirty="0" smtClean="0"/>
              <a:t>Y</a:t>
            </a:r>
            <a:r>
              <a:rPr lang="en-US" sz="2800" dirty="0" smtClean="0"/>
              <a:t> = 4.  Given that X and Y are 	independent, what are the mean and 	standard deviation of the random 	variable X+Y?</a:t>
            </a:r>
          </a:p>
          <a:p>
            <a:pPr>
              <a:buFont typeface="Wingdings 3" pitchFamily="18" charset="2"/>
              <a:buNone/>
            </a:pPr>
            <a:endParaRPr 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Content Placeholder 1"/>
          <p:cNvSpPr>
            <a:spLocks noGrp="1"/>
          </p:cNvSpPr>
          <p:nvPr>
            <p:ph idx="1"/>
          </p:nvPr>
        </p:nvSpPr>
        <p:spPr>
          <a:xfrm>
            <a:off x="457200" y="381000"/>
            <a:ext cx="8229600" cy="5626100"/>
          </a:xfrm>
        </p:spPr>
        <p:txBody>
          <a:bodyPr/>
          <a:lstStyle/>
          <a:p>
            <a:pPr>
              <a:buFont typeface="Wingdings 3" pitchFamily="18" charset="2"/>
              <a:buNone/>
            </a:pPr>
            <a:r>
              <a:rPr lang="en-US" sz="2800" dirty="0" smtClean="0"/>
              <a:t>11.	Suppose X and Y are random variables 	with </a:t>
            </a:r>
            <a:r>
              <a:rPr lang="el-GR" sz="2800" smtClean="0"/>
              <a:t>μ</a:t>
            </a:r>
            <a:r>
              <a:rPr lang="en-US" sz="2800" baseline="-25000" dirty="0" smtClean="0"/>
              <a:t>X</a:t>
            </a:r>
            <a:r>
              <a:rPr lang="en-US" sz="2800" dirty="0" smtClean="0"/>
              <a:t> = 10, </a:t>
            </a:r>
            <a:r>
              <a:rPr lang="el-GR" sz="2800" smtClean="0"/>
              <a:t>σ</a:t>
            </a:r>
            <a:r>
              <a:rPr lang="en-US" sz="2800" baseline="-25000" dirty="0" smtClean="0"/>
              <a:t>X</a:t>
            </a:r>
            <a:r>
              <a:rPr lang="en-US" sz="2800" dirty="0" smtClean="0"/>
              <a:t> = 3, </a:t>
            </a:r>
            <a:r>
              <a:rPr lang="el-GR" sz="2800" smtClean="0"/>
              <a:t>μ</a:t>
            </a:r>
            <a:r>
              <a:rPr lang="en-US" sz="2800" baseline="-25000" dirty="0" smtClean="0"/>
              <a:t>Y</a:t>
            </a:r>
            <a:r>
              <a:rPr lang="en-US" sz="2800" dirty="0" smtClean="0"/>
              <a:t> = 15, and </a:t>
            </a:r>
          </a:p>
          <a:p>
            <a:pPr>
              <a:buFont typeface="Wingdings 3" pitchFamily="18" charset="2"/>
              <a:buNone/>
            </a:pPr>
            <a:r>
              <a:rPr lang="en-US" sz="2800" dirty="0" smtClean="0"/>
              <a:t>		</a:t>
            </a:r>
            <a:r>
              <a:rPr lang="el-GR" sz="2800" smtClean="0"/>
              <a:t>σ</a:t>
            </a:r>
            <a:r>
              <a:rPr lang="en-US" sz="2800" baseline="-25000" dirty="0" smtClean="0"/>
              <a:t>Y</a:t>
            </a:r>
            <a:r>
              <a:rPr lang="en-US" sz="2800" dirty="0" smtClean="0"/>
              <a:t> = 4.  Given that X and Y are 	independent, what are the mean and 	standard deviation of the random 	variable X+Y?</a:t>
            </a:r>
          </a:p>
          <a:p>
            <a:pPr>
              <a:buFont typeface="Wingdings 3" pitchFamily="18" charset="2"/>
              <a:buNone/>
            </a:pPr>
            <a:endParaRPr lang="en-US" sz="2800" dirty="0" smtClean="0"/>
          </a:p>
          <a:p>
            <a:pPr>
              <a:buFont typeface="Wingdings 3" pitchFamily="18" charset="2"/>
              <a:buNone/>
            </a:pPr>
            <a:r>
              <a:rPr lang="en-US" sz="2800" dirty="0" smtClean="0"/>
              <a:t>		</a:t>
            </a:r>
            <a:r>
              <a:rPr lang="el-GR" sz="2800" smtClean="0"/>
              <a:t> μ</a:t>
            </a:r>
            <a:r>
              <a:rPr lang="en-US" sz="2800" baseline="-25000" dirty="0" smtClean="0"/>
              <a:t>X+Y </a:t>
            </a:r>
            <a:r>
              <a:rPr lang="en-US" sz="2800" dirty="0" smtClean="0"/>
              <a:t>= </a:t>
            </a:r>
            <a:r>
              <a:rPr lang="el-GR" sz="2800" smtClean="0"/>
              <a:t>μ</a:t>
            </a:r>
            <a:r>
              <a:rPr lang="en-US" sz="2800" baseline="-25000" dirty="0" smtClean="0"/>
              <a:t>X</a:t>
            </a:r>
            <a:r>
              <a:rPr lang="en-US" sz="2800" dirty="0" smtClean="0"/>
              <a:t> +</a:t>
            </a:r>
            <a:r>
              <a:rPr lang="el-GR" sz="2800" smtClean="0"/>
              <a:t> μ</a:t>
            </a:r>
            <a:r>
              <a:rPr lang="en-US" sz="2800" baseline="-25000" dirty="0" smtClean="0"/>
              <a:t>Y</a:t>
            </a:r>
            <a:r>
              <a:rPr lang="en-US" sz="2800" dirty="0" smtClean="0"/>
              <a:t> 		</a:t>
            </a:r>
            <a:r>
              <a:rPr lang="el-GR" sz="2800" smtClean="0"/>
              <a:t> σ</a:t>
            </a:r>
            <a:r>
              <a:rPr lang="en-US" sz="2800" baseline="-25000" dirty="0" smtClean="0"/>
              <a:t>X+Y</a:t>
            </a:r>
            <a:r>
              <a:rPr lang="en-US" sz="2800" dirty="0" smtClean="0"/>
              <a:t> = √</a:t>
            </a:r>
            <a:r>
              <a:rPr lang="el-GR" sz="2800" smtClean="0"/>
              <a:t>σ</a:t>
            </a:r>
            <a:r>
              <a:rPr lang="en-US" sz="2800" baseline="30000" dirty="0" smtClean="0"/>
              <a:t>2</a:t>
            </a:r>
            <a:r>
              <a:rPr lang="en-US" sz="2800" baseline="-25000" dirty="0" smtClean="0"/>
              <a:t>X</a:t>
            </a:r>
            <a:r>
              <a:rPr lang="en-US" sz="2800" dirty="0" smtClean="0"/>
              <a:t> +</a:t>
            </a:r>
            <a:r>
              <a:rPr lang="el-GR" sz="2800" smtClean="0"/>
              <a:t> σ</a:t>
            </a:r>
            <a:r>
              <a:rPr lang="en-US" sz="2800" baseline="30000" dirty="0" smtClean="0"/>
              <a:t>2</a:t>
            </a:r>
            <a:r>
              <a:rPr lang="en-US" sz="2800" baseline="-25000" dirty="0" smtClean="0"/>
              <a:t>Y</a:t>
            </a:r>
            <a:r>
              <a:rPr lang="en-US" sz="2800" dirty="0" smtClean="0"/>
              <a:t> </a:t>
            </a:r>
          </a:p>
          <a:p>
            <a:pPr>
              <a:buFont typeface="Wingdings 3" pitchFamily="18" charset="2"/>
              <a:buNone/>
            </a:pPr>
            <a:r>
              <a:rPr lang="en-US" sz="2800" dirty="0" smtClean="0"/>
              <a:t>		        =10 + 15			= √9+16</a:t>
            </a:r>
          </a:p>
          <a:p>
            <a:pPr>
              <a:buFont typeface="Wingdings 3" pitchFamily="18" charset="2"/>
              <a:buNone/>
            </a:pPr>
            <a:r>
              <a:rPr lang="en-US" sz="2800" dirty="0" smtClean="0"/>
              <a:t>			= 25				= √25</a:t>
            </a:r>
          </a:p>
          <a:p>
            <a:pPr>
              <a:buFont typeface="Wingdings 3" pitchFamily="18" charset="2"/>
              <a:buNone/>
            </a:pPr>
            <a:r>
              <a:rPr lang="en-US" sz="2800" dirty="0" smtClean="0"/>
              <a:t>							= 5</a:t>
            </a:r>
          </a:p>
          <a:p>
            <a:pPr>
              <a:buFont typeface="Wingdings 3" pitchFamily="18" charset="2"/>
              <a:buNone/>
            </a:pP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AutoNum type="arabicPeriod" startAt="12"/>
              <a:defRPr/>
            </a:pPr>
            <a:r>
              <a:rPr lang="en-US" dirty="0" smtClean="0"/>
              <a:t>You roll a die.  If it comes up a 6, you win 	$100.  If not, you get to roll again.  If you 	get a 6 the second time, you win $50.  If 	not, you lose.</a:t>
            </a:r>
          </a:p>
          <a:p>
            <a:pPr marL="880110" lvl="1" indent="-514350" fontAlgn="auto">
              <a:spcBef>
                <a:spcPts val="324"/>
              </a:spcBef>
              <a:spcAft>
                <a:spcPts val="0"/>
              </a:spcAft>
              <a:buFont typeface="Verdana"/>
              <a:buNone/>
              <a:defRPr/>
            </a:pPr>
            <a:endParaRPr lang="en-US" dirty="0" smtClean="0"/>
          </a:p>
          <a:p>
            <a:pPr marL="880110" lvl="1" indent="-514350" fontAlgn="auto">
              <a:spcBef>
                <a:spcPts val="324"/>
              </a:spcBef>
              <a:spcAft>
                <a:spcPts val="0"/>
              </a:spcAft>
              <a:buFont typeface="Verdana"/>
              <a:buNone/>
              <a:defRPr/>
            </a:pPr>
            <a:r>
              <a:rPr lang="en-US" dirty="0" smtClean="0"/>
              <a:t>	a.  Create a probability model for the amount you    </a:t>
            </a:r>
          </a:p>
          <a:p>
            <a:pPr marL="880110" lvl="1" indent="-514350" fontAlgn="auto">
              <a:spcBef>
                <a:spcPts val="324"/>
              </a:spcBef>
              <a:spcAft>
                <a:spcPts val="0"/>
              </a:spcAft>
              <a:buFont typeface="Verdana"/>
              <a:buNone/>
              <a:defRPr/>
            </a:pPr>
            <a:r>
              <a:rPr lang="en-US" dirty="0" smtClean="0"/>
              <a:t>  	     will win at this game.</a:t>
            </a:r>
          </a:p>
          <a:p>
            <a:pPr marL="365760" indent="-256032" fontAlgn="auto">
              <a:spcAft>
                <a:spcPts val="0"/>
              </a:spcAft>
              <a:buFont typeface="Wingdings 3"/>
              <a:buNone/>
              <a:defRPr/>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AutoNum type="arabicPeriod" startAt="12"/>
              <a:defRPr/>
            </a:pPr>
            <a:r>
              <a:rPr lang="en-US" dirty="0" smtClean="0"/>
              <a:t>You roll a die.  If it comes up a 6, you win 	$100.  If not, you get to roll again.  If you 	get a 6 the second time, you win $50.  If 	not, you lose.</a:t>
            </a:r>
          </a:p>
          <a:p>
            <a:pPr marL="624078" indent="-514350" fontAlgn="auto">
              <a:spcAft>
                <a:spcPts val="0"/>
              </a:spcAft>
              <a:buFont typeface="Wingdings 3"/>
              <a:buAutoNum type="arabicPeriod" startAt="12"/>
              <a:defRPr/>
            </a:pPr>
            <a:endParaRPr lang="en-US" dirty="0" smtClean="0"/>
          </a:p>
          <a:p>
            <a:pPr marL="880110" lvl="1" indent="-514350" fontAlgn="auto">
              <a:spcBef>
                <a:spcPts val="324"/>
              </a:spcBef>
              <a:spcAft>
                <a:spcPts val="0"/>
              </a:spcAft>
              <a:buFont typeface="Verdana"/>
              <a:buNone/>
              <a:defRPr/>
            </a:pPr>
            <a:r>
              <a:rPr lang="en-US" dirty="0" smtClean="0"/>
              <a:t>		a.  Create a probability model for the amount you    </a:t>
            </a:r>
          </a:p>
          <a:p>
            <a:pPr marL="880110" lvl="1" indent="-514350" fontAlgn="auto">
              <a:spcBef>
                <a:spcPts val="324"/>
              </a:spcBef>
              <a:spcAft>
                <a:spcPts val="0"/>
              </a:spcAft>
              <a:buFont typeface="Verdana"/>
              <a:buNone/>
              <a:defRPr/>
            </a:pPr>
            <a:r>
              <a:rPr lang="en-US" dirty="0" smtClean="0"/>
              <a:t>  	     will win at this game.</a:t>
            </a:r>
          </a:p>
          <a:p>
            <a:pPr marL="624078" indent="-514350" fontAlgn="auto">
              <a:spcAft>
                <a:spcPts val="0"/>
              </a:spcAft>
              <a:buFont typeface="Wingdings 3"/>
              <a:buNone/>
              <a:defRPr/>
            </a:pPr>
            <a:endParaRPr lang="en-US" dirty="0" smtClean="0"/>
          </a:p>
          <a:p>
            <a:pPr marL="365760" indent="-256032" fontAlgn="auto">
              <a:spcAft>
                <a:spcPts val="0"/>
              </a:spcAft>
              <a:buFont typeface="Wingdings 3"/>
              <a:buNone/>
              <a:defRPr/>
            </a:pPr>
            <a:endParaRPr lang="en-US" dirty="0"/>
          </a:p>
        </p:txBody>
      </p:sp>
      <p:graphicFrame>
        <p:nvGraphicFramePr>
          <p:cNvPr id="3" name="Table 2"/>
          <p:cNvGraphicFramePr>
            <a:graphicFrameLocks noGrp="1"/>
          </p:cNvGraphicFramePr>
          <p:nvPr/>
        </p:nvGraphicFramePr>
        <p:xfrm>
          <a:off x="1600200" y="3906838"/>
          <a:ext cx="6096000" cy="10109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dirty="0" smtClean="0"/>
                        <a:t>Winnings</a:t>
                      </a:r>
                      <a:endParaRPr lang="en-US" dirty="0"/>
                    </a:p>
                  </a:txBody>
                  <a:tcPr/>
                </a:tc>
                <a:tc>
                  <a:txBody>
                    <a:bodyPr/>
                    <a:lstStyle/>
                    <a:p>
                      <a:pPr algn="ctr"/>
                      <a:r>
                        <a:rPr lang="en-US" dirty="0" smtClean="0"/>
                        <a:t>$100</a:t>
                      </a:r>
                      <a:endParaRPr lang="en-US" dirty="0"/>
                    </a:p>
                  </a:txBody>
                  <a:tcPr/>
                </a:tc>
                <a:tc>
                  <a:txBody>
                    <a:bodyPr/>
                    <a:lstStyle/>
                    <a:p>
                      <a:pPr algn="ctr"/>
                      <a:r>
                        <a:rPr lang="en-US" dirty="0" smtClean="0"/>
                        <a:t>$50</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Probability</a:t>
                      </a:r>
                      <a:endParaRPr lang="en-US" dirty="0"/>
                    </a:p>
                  </a:txBody>
                  <a:tcPr/>
                </a:tc>
                <a:tc>
                  <a:txBody>
                    <a:bodyPr/>
                    <a:lstStyle/>
                    <a:p>
                      <a:pPr algn="ctr"/>
                      <a:r>
                        <a:rPr lang="en-US" dirty="0" smtClean="0"/>
                        <a:t>1/6</a:t>
                      </a:r>
                      <a:endParaRPr lang="en-US" dirty="0"/>
                    </a:p>
                  </a:txBody>
                  <a:tcPr/>
                </a:tc>
                <a:tc>
                  <a:txBody>
                    <a:bodyPr/>
                    <a:lstStyle/>
                    <a:p>
                      <a:pPr algn="ctr"/>
                      <a:r>
                        <a:rPr lang="en-US" dirty="0" smtClean="0"/>
                        <a:t>(5/6)(1/6)</a:t>
                      </a:r>
                    </a:p>
                    <a:p>
                      <a:pPr algn="ctr"/>
                      <a:r>
                        <a:rPr lang="en-US" dirty="0" smtClean="0"/>
                        <a:t>5/36</a:t>
                      </a:r>
                      <a:endParaRPr lang="en-US" dirty="0"/>
                    </a:p>
                  </a:txBody>
                  <a:tcPr/>
                </a:tc>
                <a:tc>
                  <a:txBody>
                    <a:bodyPr/>
                    <a:lstStyle/>
                    <a:p>
                      <a:pPr algn="ctr"/>
                      <a:r>
                        <a:rPr lang="en-US" dirty="0" smtClean="0"/>
                        <a:t>(5/6)(5/6)</a:t>
                      </a:r>
                    </a:p>
                    <a:p>
                      <a:pPr algn="ctr"/>
                      <a:r>
                        <a:rPr lang="en-US" dirty="0" smtClean="0"/>
                        <a:t>25/36</a:t>
                      </a:r>
                      <a:endParaRPr lang="en-US" dirty="0"/>
                    </a:p>
                  </a:txBody>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AutoNum type="arabicPeriod" startAt="12"/>
              <a:defRPr/>
            </a:pPr>
            <a:r>
              <a:rPr lang="en-US" dirty="0" smtClean="0"/>
              <a:t>You roll a die.  If it comes up a 6, you win 	$100.  If not, you get to roll again.  If you 	get a 6 the second time, you win $50.  If 	not, you lose.</a:t>
            </a:r>
          </a:p>
          <a:p>
            <a:pPr marL="624078" indent="-514350" fontAlgn="auto">
              <a:spcAft>
                <a:spcPts val="0"/>
              </a:spcAft>
              <a:buFont typeface="Wingdings 3"/>
              <a:buAutoNum type="arabicPeriod" startAt="12"/>
              <a:defRPr/>
            </a:pPr>
            <a:endParaRPr lang="en-US" dirty="0" smtClean="0"/>
          </a:p>
          <a:p>
            <a:pPr marL="880110" lvl="1" indent="-514350" fontAlgn="auto">
              <a:spcBef>
                <a:spcPts val="324"/>
              </a:spcBef>
              <a:spcAft>
                <a:spcPts val="0"/>
              </a:spcAft>
              <a:buFont typeface="Verdana"/>
              <a:buNone/>
              <a:defRPr/>
            </a:pPr>
            <a:r>
              <a:rPr lang="en-US" dirty="0" smtClean="0"/>
              <a:t>		b.  Find the expected amount you’ll win.</a:t>
            </a:r>
          </a:p>
          <a:p>
            <a:pPr marL="624078" indent="-514350" fontAlgn="auto">
              <a:spcAft>
                <a:spcPts val="0"/>
              </a:spcAft>
              <a:buFont typeface="Wingdings 3"/>
              <a:buNone/>
              <a:defRPr/>
            </a:pPr>
            <a:endParaRPr lang="en-US" dirty="0" smtClean="0"/>
          </a:p>
          <a:p>
            <a:pPr marL="365760" indent="-256032" fontAlgn="auto">
              <a:spcAft>
                <a:spcPts val="0"/>
              </a:spcAft>
              <a:buFont typeface="Wingdings 3"/>
              <a:buNone/>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AutoNum type="arabicPeriod" startAt="12"/>
              <a:defRPr/>
            </a:pPr>
            <a:r>
              <a:rPr lang="en-US" dirty="0" smtClean="0"/>
              <a:t>You roll a die.  If it comes up a 6, you win 	$100.  If not, you get to roll again.  If you 	get a 6 the second time, you win $50.  If 	not, you lose.</a:t>
            </a:r>
          </a:p>
          <a:p>
            <a:pPr marL="624078" indent="-514350" fontAlgn="auto">
              <a:spcAft>
                <a:spcPts val="0"/>
              </a:spcAft>
              <a:buFont typeface="Wingdings 3"/>
              <a:buAutoNum type="arabicPeriod" startAt="12"/>
              <a:defRPr/>
            </a:pPr>
            <a:endParaRPr lang="en-US" dirty="0" smtClean="0"/>
          </a:p>
          <a:p>
            <a:pPr marL="880110" lvl="1" indent="-514350" fontAlgn="auto">
              <a:spcBef>
                <a:spcPts val="324"/>
              </a:spcBef>
              <a:spcAft>
                <a:spcPts val="0"/>
              </a:spcAft>
              <a:buFont typeface="Verdana"/>
              <a:buNone/>
              <a:defRPr/>
            </a:pPr>
            <a:r>
              <a:rPr lang="en-US" dirty="0" smtClean="0"/>
              <a:t>		b.  Find the expected amount you’ll win.</a:t>
            </a:r>
          </a:p>
          <a:p>
            <a:pPr marL="624078" indent="-514350" fontAlgn="auto">
              <a:spcAft>
                <a:spcPts val="0"/>
              </a:spcAft>
              <a:buFont typeface="Wingdings 3"/>
              <a:buNone/>
              <a:defRPr/>
            </a:pPr>
            <a:endParaRPr lang="en-US" dirty="0" smtClean="0"/>
          </a:p>
          <a:p>
            <a:pPr marL="365760" indent="-256032" fontAlgn="auto">
              <a:spcAft>
                <a:spcPts val="0"/>
              </a:spcAft>
              <a:buFont typeface="Wingdings 3"/>
              <a:buNone/>
              <a:defRPr/>
            </a:pPr>
            <a:endParaRPr lang="en-US" dirty="0"/>
          </a:p>
        </p:txBody>
      </p:sp>
      <p:graphicFrame>
        <p:nvGraphicFramePr>
          <p:cNvPr id="103426" name="Object 2"/>
          <p:cNvGraphicFramePr>
            <a:graphicFrameLocks noChangeAspect="1"/>
          </p:cNvGraphicFramePr>
          <p:nvPr/>
        </p:nvGraphicFramePr>
        <p:xfrm>
          <a:off x="2209800" y="3289300"/>
          <a:ext cx="4665663" cy="2044700"/>
        </p:xfrm>
        <a:graphic>
          <a:graphicData uri="http://schemas.openxmlformats.org/presentationml/2006/ole">
            <mc:AlternateContent xmlns:mc="http://schemas.openxmlformats.org/markup-compatibility/2006">
              <mc:Choice xmlns:v="urn:schemas-microsoft-com:vml" Requires="v">
                <p:oleObj spid="_x0000_s103427" name="Equation" r:id="rId3" imgW="2057400" imgH="901440" progId="">
                  <p:embed/>
                </p:oleObj>
              </mc:Choice>
              <mc:Fallback>
                <p:oleObj name="Equation" r:id="rId3" imgW="2057400" imgH="9014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3289300"/>
                        <a:ext cx="4665663" cy="204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Content Placeholder 1"/>
          <p:cNvSpPr>
            <a:spLocks noGrp="1"/>
          </p:cNvSpPr>
          <p:nvPr>
            <p:ph idx="1"/>
          </p:nvPr>
        </p:nvSpPr>
        <p:spPr/>
        <p:txBody>
          <a:bodyPr/>
          <a:lstStyle/>
          <a:p>
            <a:r>
              <a:rPr lang="en-US" i="1" dirty="0" smtClean="0"/>
              <a:t>Law of Large Numbers – </a:t>
            </a:r>
            <a:r>
              <a:rPr lang="en-US" dirty="0" smtClean="0"/>
              <a:t>The long run relative frequency of repeated independent trials gets closer and closer to the true relative frequency as the number of trials increases.</a:t>
            </a: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Law of Large Numbers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Content Placeholder 1"/>
          <p:cNvSpPr>
            <a:spLocks noGrp="1"/>
          </p:cNvSpPr>
          <p:nvPr>
            <p:ph idx="1"/>
          </p:nvPr>
        </p:nvSpPr>
        <p:spPr/>
        <p:txBody>
          <a:bodyPr/>
          <a:lstStyle/>
          <a:p>
            <a:r>
              <a:rPr lang="en-US" i="1" dirty="0" smtClean="0"/>
              <a:t>Binomial Distribution</a:t>
            </a:r>
            <a:r>
              <a:rPr lang="en-US" dirty="0" smtClean="0"/>
              <a:t> – the distribution of the count X successes in the binomial setting.</a:t>
            </a:r>
          </a:p>
          <a:p>
            <a:r>
              <a:rPr lang="en-US" dirty="0" smtClean="0"/>
              <a:t>	 </a:t>
            </a:r>
          </a:p>
          <a:p>
            <a:r>
              <a:rPr lang="en-US" i="1" dirty="0" smtClean="0"/>
              <a:t>B(n,p) </a:t>
            </a:r>
            <a:r>
              <a:rPr lang="en-US" dirty="0" smtClean="0"/>
              <a:t>where </a:t>
            </a:r>
            <a:r>
              <a:rPr lang="en-US" i="1" dirty="0" smtClean="0"/>
              <a:t>n</a:t>
            </a:r>
            <a:r>
              <a:rPr lang="en-US" dirty="0" smtClean="0"/>
              <a:t> is the number of observations and </a:t>
            </a:r>
            <a:r>
              <a:rPr lang="en-US" i="1" dirty="0" smtClean="0"/>
              <a:t>p</a:t>
            </a:r>
            <a:r>
              <a:rPr lang="en-US" dirty="0" smtClean="0"/>
              <a:t> is the probability of success</a:t>
            </a: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Binomial Distributions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125" lvl="1" indent="-255588">
              <a:spcBef>
                <a:spcPts val="400"/>
              </a:spcBef>
              <a:buSzPct val="68000"/>
              <a:buFont typeface="Wingdings 3" pitchFamily="18" charset="2"/>
              <a:buChar char=""/>
            </a:pPr>
            <a:r>
              <a:rPr lang="en-US" sz="3200" dirty="0" smtClean="0"/>
              <a:t>If there are n ways to do a first event</a:t>
            </a:r>
          </a:p>
          <a:p>
            <a:pPr marL="365125" lvl="1" indent="-255588">
              <a:spcBef>
                <a:spcPts val="400"/>
              </a:spcBef>
              <a:buSzPct val="68000"/>
              <a:buFont typeface="Wingdings 3" pitchFamily="18" charset="2"/>
              <a:buChar char=""/>
            </a:pPr>
            <a:r>
              <a:rPr lang="en-US" sz="3200" dirty="0" smtClean="0"/>
              <a:t>&amp; m ways to do a second event</a:t>
            </a:r>
          </a:p>
          <a:p>
            <a:pPr marL="365125" lvl="1" indent="-255588">
              <a:spcBef>
                <a:spcPts val="400"/>
              </a:spcBef>
              <a:buSzPct val="68000"/>
              <a:buFont typeface="Wingdings 3" pitchFamily="18" charset="2"/>
              <a:buChar char=""/>
            </a:pPr>
            <a:r>
              <a:rPr lang="en-US" sz="3200" dirty="0" smtClean="0"/>
              <a:t>Then the number of</a:t>
            </a:r>
            <a:br>
              <a:rPr lang="en-US" sz="3200" dirty="0" smtClean="0"/>
            </a:br>
            <a:r>
              <a:rPr lang="en-US" sz="3200" dirty="0" smtClean="0"/>
              <a:t>      </a:t>
            </a:r>
            <a:r>
              <a:rPr lang="en-US" sz="3600" b="1" dirty="0" smtClean="0">
                <a:solidFill>
                  <a:srgbClr val="0070C0"/>
                </a:solidFill>
              </a:rPr>
              <a:t>all possible outcomes=nm</a:t>
            </a:r>
          </a:p>
          <a:p>
            <a:pPr marL="365125" lvl="1" indent="-255588">
              <a:spcBef>
                <a:spcPts val="400"/>
              </a:spcBef>
              <a:buSzPct val="68000"/>
              <a:buFont typeface="Wingdings 3" pitchFamily="18" charset="2"/>
              <a:buChar char=""/>
            </a:pPr>
            <a:endParaRPr lang="en-US" sz="3600" b="1" dirty="0" smtClean="0">
              <a:solidFill>
                <a:srgbClr val="0070C0"/>
              </a:solidFill>
            </a:endParaRPr>
          </a:p>
          <a:p>
            <a:pPr marL="365125" lvl="1" indent="-255588">
              <a:spcBef>
                <a:spcPts val="400"/>
              </a:spcBef>
              <a:buSzPct val="68000"/>
              <a:buFont typeface="Wingdings 3" pitchFamily="18" charset="2"/>
              <a:buChar char=""/>
            </a:pPr>
            <a:r>
              <a:rPr lang="en-US" sz="3200" dirty="0" smtClean="0"/>
              <a:t>This is called the </a:t>
            </a:r>
            <a:r>
              <a:rPr lang="en-US" sz="3600" b="1" u="sng" dirty="0" smtClean="0">
                <a:solidFill>
                  <a:srgbClr val="0070C0"/>
                </a:solidFill>
              </a:rPr>
              <a:t>multiplication rule</a:t>
            </a:r>
          </a:p>
          <a:p>
            <a:pPr marL="365125" lvl="1" indent="-255588">
              <a:spcBef>
                <a:spcPts val="400"/>
              </a:spcBef>
              <a:buSzPct val="68000"/>
              <a:buFont typeface="Wingdings 3" pitchFamily="18" charset="2"/>
              <a:buChar char=""/>
            </a:pPr>
            <a:endParaRPr lang="en-US" sz="2500" dirty="0" smtClean="0"/>
          </a:p>
          <a:p>
            <a:endParaRPr lang="en-US" dirty="0"/>
          </a:p>
        </p:txBody>
      </p:sp>
      <p:sp>
        <p:nvSpPr>
          <p:cNvPr id="3" name="Title 2"/>
          <p:cNvSpPr>
            <a:spLocks noGrp="1"/>
          </p:cNvSpPr>
          <p:nvPr>
            <p:ph type="title"/>
          </p:nvPr>
        </p:nvSpPr>
        <p:spPr/>
        <p:txBody>
          <a:bodyPr/>
          <a:lstStyle/>
          <a:p>
            <a:r>
              <a:rPr lang="en-US" sz="4400" dirty="0" smtClean="0"/>
              <a:t>All Possible Outcomes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Content Placeholder 1"/>
          <p:cNvSpPr>
            <a:spLocks noGrp="1"/>
          </p:cNvSpPr>
          <p:nvPr>
            <p:ph idx="1"/>
          </p:nvPr>
        </p:nvSpPr>
        <p:spPr/>
        <p:txBody>
          <a:bodyPr/>
          <a:lstStyle/>
          <a:p>
            <a:r>
              <a:rPr lang="en-US" dirty="0" smtClean="0"/>
              <a:t>Use </a:t>
            </a:r>
            <a:r>
              <a:rPr lang="en-US" dirty="0" smtClean="0">
                <a:latin typeface="Ti83pc" pitchFamily="49" charset="0"/>
              </a:rPr>
              <a:t>binompdf(n,p,X)</a:t>
            </a:r>
            <a:r>
              <a:rPr lang="en-US" dirty="0" smtClean="0"/>
              <a:t> to find the probability of a single value of X, such as P(X = 3).</a:t>
            </a:r>
          </a:p>
          <a:p>
            <a:endParaRPr lang="en-US" dirty="0" smtClean="0"/>
          </a:p>
          <a:p>
            <a:r>
              <a:rPr lang="en-US" dirty="0" smtClean="0"/>
              <a:t>Use </a:t>
            </a:r>
            <a:r>
              <a:rPr lang="en-US" dirty="0" smtClean="0">
                <a:latin typeface="Ti83pc" pitchFamily="49" charset="0"/>
              </a:rPr>
              <a:t>binomcdf(n,p,X)</a:t>
            </a:r>
            <a:r>
              <a:rPr lang="en-US" dirty="0" smtClean="0"/>
              <a:t>to find the probability of at most X successes</a:t>
            </a:r>
          </a:p>
          <a:p>
            <a:r>
              <a:rPr lang="en-US" dirty="0" smtClean="0"/>
              <a:t>for example </a:t>
            </a:r>
          </a:p>
          <a:p>
            <a:pPr>
              <a:buFont typeface="Wingdings 3" pitchFamily="18" charset="2"/>
              <a:buNone/>
            </a:pPr>
            <a:r>
              <a:rPr lang="en-US" dirty="0" smtClean="0"/>
              <a:t>	P(X ≤ 3).</a:t>
            </a:r>
          </a:p>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Binomial Distributions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1"/>
          <p:cNvSpPr>
            <a:spLocks noGrp="1"/>
          </p:cNvSpPr>
          <p:nvPr>
            <p:ph idx="1"/>
          </p:nvPr>
        </p:nvSpPr>
        <p:spPr/>
        <p:txBody>
          <a:bodyPr/>
          <a:lstStyle/>
          <a:p>
            <a:endParaRPr lang="en-US" dirty="0" smtClean="0"/>
          </a:p>
        </p:txBody>
      </p:sp>
      <p:sp>
        <p:nvSpPr>
          <p:cNvPr id="3" name="Title 2"/>
          <p:cNvSpPr>
            <a:spLocks noGrp="1"/>
          </p:cNvSpPr>
          <p:nvPr>
            <p:ph type="title"/>
          </p:nvPr>
        </p:nvSpPr>
        <p:spPr/>
        <p:txBody>
          <a:bodyPr/>
          <a:lstStyle/>
          <a:p>
            <a:pPr fontAlgn="auto">
              <a:spcAft>
                <a:spcPts val="0"/>
              </a:spcAft>
              <a:defRPr/>
            </a:pPr>
            <a:r>
              <a:rPr lang="en-US" dirty="0" smtClean="0"/>
              <a:t>Binomial Distributions</a:t>
            </a:r>
            <a:endParaRPr lang="en-US" dirty="0"/>
          </a:p>
        </p:txBody>
      </p:sp>
      <p:sp>
        <p:nvSpPr>
          <p:cNvPr id="4506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dirty="0">
              <a:latin typeface="Lucida Sans Unicode" pitchFamily="34" charset="0"/>
            </a:endParaRPr>
          </a:p>
        </p:txBody>
      </p:sp>
      <p:graphicFrame>
        <p:nvGraphicFramePr>
          <p:cNvPr id="45057" name="Object 1"/>
          <p:cNvGraphicFramePr>
            <a:graphicFrameLocks noChangeAspect="1"/>
          </p:cNvGraphicFramePr>
          <p:nvPr/>
        </p:nvGraphicFramePr>
        <p:xfrm>
          <a:off x="1066800" y="1905000"/>
          <a:ext cx="4106863" cy="1981200"/>
        </p:xfrm>
        <a:graphic>
          <a:graphicData uri="http://schemas.openxmlformats.org/presentationml/2006/ole">
            <mc:AlternateContent xmlns:mc="http://schemas.openxmlformats.org/markup-compatibility/2006">
              <mc:Choice xmlns:v="urn:schemas-microsoft-com:vml" Requires="v">
                <p:oleObj spid="_x0000_s45058" name="Equation" r:id="rId3" imgW="812447" imgH="393529" progId="">
                  <p:embed/>
                </p:oleObj>
              </mc:Choice>
              <mc:Fallback>
                <p:oleObj name="Equation" r:id="rId3" imgW="812447" imgH="393529"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905000"/>
                        <a:ext cx="4106863"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Content Placeholder 1"/>
          <p:cNvSpPr>
            <a:spLocks noGrp="1"/>
          </p:cNvSpPr>
          <p:nvPr>
            <p:ph idx="1"/>
          </p:nvPr>
        </p:nvSpPr>
        <p:spPr>
          <a:xfrm>
            <a:off x="457200" y="457200"/>
            <a:ext cx="8229600" cy="5549900"/>
          </a:xfrm>
        </p:spPr>
        <p:txBody>
          <a:bodyPr/>
          <a:lstStyle/>
          <a:p>
            <a:pPr>
              <a:buFont typeface="Wingdings 3" pitchFamily="18" charset="2"/>
              <a:buNone/>
            </a:pPr>
            <a:r>
              <a:rPr lang="en-US" dirty="0" smtClean="0"/>
              <a:t>13.	Pepsi is running a sales promotion in 	which 12% of all bottles have a “FREE” logo 	under the cap.  What is the probability 	that you find two free cans in a 6-pack?</a:t>
            </a:r>
          </a:p>
          <a:p>
            <a:endParaRPr 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Content Placeholder 1"/>
          <p:cNvSpPr>
            <a:spLocks noGrp="1"/>
          </p:cNvSpPr>
          <p:nvPr>
            <p:ph idx="1"/>
          </p:nvPr>
        </p:nvSpPr>
        <p:spPr>
          <a:xfrm>
            <a:off x="457200" y="533400"/>
            <a:ext cx="8229600" cy="5549900"/>
          </a:xfrm>
        </p:spPr>
        <p:txBody>
          <a:bodyPr/>
          <a:lstStyle/>
          <a:p>
            <a:pPr>
              <a:buFont typeface="Wingdings 3" pitchFamily="18" charset="2"/>
              <a:buNone/>
            </a:pPr>
            <a:r>
              <a:rPr lang="en-US" dirty="0" smtClean="0"/>
              <a:t>13.	Pepsi is running a sales promotion in 	which 12% of all bottles have a “FREE” logo 	under the cap.  What is the probability 	that you find two free cans in a 6-pack?</a:t>
            </a:r>
          </a:p>
          <a:p>
            <a:endParaRPr lang="en-US" dirty="0" smtClean="0"/>
          </a:p>
        </p:txBody>
      </p:sp>
      <p:graphicFrame>
        <p:nvGraphicFramePr>
          <p:cNvPr id="105474" name="Object 2"/>
          <p:cNvGraphicFramePr>
            <a:graphicFrameLocks noChangeAspect="1"/>
          </p:cNvGraphicFramePr>
          <p:nvPr/>
        </p:nvGraphicFramePr>
        <p:xfrm>
          <a:off x="1600200" y="2362200"/>
          <a:ext cx="3556000" cy="914400"/>
        </p:xfrm>
        <a:graphic>
          <a:graphicData uri="http://schemas.openxmlformats.org/presentationml/2006/ole">
            <mc:AlternateContent xmlns:mc="http://schemas.openxmlformats.org/markup-compatibility/2006">
              <mc:Choice xmlns:v="urn:schemas-microsoft-com:vml" Requires="v">
                <p:oleObj spid="_x0000_s105475" name="Equation" r:id="rId3" imgW="1777680" imgH="457200" progId="">
                  <p:embed/>
                </p:oleObj>
              </mc:Choice>
              <mc:Fallback>
                <p:oleObj name="Equation" r:id="rId3" imgW="1777680" imgH="4572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362200"/>
                        <a:ext cx="3556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5" name="Content Placeholder 1"/>
          <p:cNvSpPr>
            <a:spLocks noGrp="1"/>
          </p:cNvSpPr>
          <p:nvPr>
            <p:ph idx="1"/>
          </p:nvPr>
        </p:nvSpPr>
        <p:spPr>
          <a:xfrm>
            <a:off x="457200" y="457200"/>
            <a:ext cx="8229600" cy="5549900"/>
          </a:xfrm>
        </p:spPr>
        <p:txBody>
          <a:bodyPr/>
          <a:lstStyle/>
          <a:p>
            <a:pPr>
              <a:buFont typeface="Wingdings 3" pitchFamily="18" charset="2"/>
              <a:buNone/>
            </a:pPr>
            <a:r>
              <a:rPr lang="en-US" dirty="0" smtClean="0"/>
              <a:t>13.	Pepsi is running a sales promotion in 	which 12% of all bottles have a “FREE” logo 	under the cap.  What is the probability 	that you find two free cans in a 6-pack?</a:t>
            </a:r>
          </a:p>
          <a:p>
            <a:endParaRPr lang="en-US" dirty="0" smtClean="0"/>
          </a:p>
        </p:txBody>
      </p:sp>
      <p:graphicFrame>
        <p:nvGraphicFramePr>
          <p:cNvPr id="107522" name="Object 2"/>
          <p:cNvGraphicFramePr>
            <a:graphicFrameLocks noChangeAspect="1"/>
          </p:cNvGraphicFramePr>
          <p:nvPr/>
        </p:nvGraphicFramePr>
        <p:xfrm>
          <a:off x="1524000" y="2438400"/>
          <a:ext cx="3556000" cy="914400"/>
        </p:xfrm>
        <a:graphic>
          <a:graphicData uri="http://schemas.openxmlformats.org/presentationml/2006/ole">
            <mc:AlternateContent xmlns:mc="http://schemas.openxmlformats.org/markup-compatibility/2006">
              <mc:Choice xmlns:v="urn:schemas-microsoft-com:vml" Requires="v">
                <p:oleObj spid="_x0000_s107525" name="Equation" r:id="rId3" imgW="1777680" imgH="457200" progId="">
                  <p:embed/>
                </p:oleObj>
              </mc:Choice>
              <mc:Fallback>
                <p:oleObj name="Equation" r:id="rId3" imgW="1777680" imgH="4572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438400"/>
                        <a:ext cx="3556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523" name="Object 3"/>
          <p:cNvGraphicFramePr>
            <a:graphicFrameLocks noChangeAspect="1"/>
          </p:cNvGraphicFramePr>
          <p:nvPr/>
        </p:nvGraphicFramePr>
        <p:xfrm>
          <a:off x="1600200" y="3556000"/>
          <a:ext cx="2486025" cy="512763"/>
        </p:xfrm>
        <a:graphic>
          <a:graphicData uri="http://schemas.openxmlformats.org/presentationml/2006/ole">
            <mc:AlternateContent xmlns:mc="http://schemas.openxmlformats.org/markup-compatibility/2006">
              <mc:Choice xmlns:v="urn:schemas-microsoft-com:vml" Requires="v">
                <p:oleObj spid="_x0000_s107526" name="Equation" r:id="rId5" imgW="1231560" imgH="253800" progId="">
                  <p:embed/>
                </p:oleObj>
              </mc:Choice>
              <mc:Fallback>
                <p:oleObj name="Equation" r:id="rId5" imgW="1231560" imgH="25380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556000"/>
                        <a:ext cx="2486025"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524" name="Object 4"/>
          <p:cNvGraphicFramePr>
            <a:graphicFrameLocks noChangeAspect="1"/>
          </p:cNvGraphicFramePr>
          <p:nvPr/>
        </p:nvGraphicFramePr>
        <p:xfrm>
          <a:off x="1524000" y="4445000"/>
          <a:ext cx="1955800" cy="508000"/>
        </p:xfrm>
        <a:graphic>
          <a:graphicData uri="http://schemas.openxmlformats.org/presentationml/2006/ole">
            <mc:AlternateContent xmlns:mc="http://schemas.openxmlformats.org/markup-compatibility/2006">
              <mc:Choice xmlns:v="urn:schemas-microsoft-com:vml" Requires="v">
                <p:oleObj spid="_x0000_s107527" name="Equation" r:id="rId7" imgW="977760" imgH="253800" progId="">
                  <p:embed/>
                </p:oleObj>
              </mc:Choice>
              <mc:Fallback>
                <p:oleObj name="Equation" r:id="rId7" imgW="977760" imgH="253800"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4445000"/>
                        <a:ext cx="1955800"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Content Placeholder 1"/>
          <p:cNvSpPr>
            <a:spLocks noGrp="1"/>
          </p:cNvSpPr>
          <p:nvPr>
            <p:ph idx="1"/>
          </p:nvPr>
        </p:nvSpPr>
        <p:spPr>
          <a:xfrm>
            <a:off x="457200" y="533400"/>
            <a:ext cx="8229600" cy="5473700"/>
          </a:xfrm>
        </p:spPr>
        <p:txBody>
          <a:bodyPr/>
          <a:lstStyle/>
          <a:p>
            <a:pPr>
              <a:buFont typeface="Wingdings 3" pitchFamily="18" charset="2"/>
              <a:buNone/>
            </a:pPr>
            <a:r>
              <a:rPr lang="en-US" dirty="0" smtClean="0"/>
              <a:t>14.	</a:t>
            </a:r>
            <a:r>
              <a:rPr lang="en-US" sz="2800" dirty="0" smtClean="0"/>
              <a:t>The National Association of Retailers 	reports that 62% of all purchases are 	now made by credit card;  you think this 	is true at your store as well. On a typical 	day you make 20 sales.</a:t>
            </a:r>
          </a:p>
          <a:p>
            <a:pPr lvl="1">
              <a:buFont typeface="Verdana" pitchFamily="34" charset="0"/>
              <a:buNone/>
            </a:pPr>
            <a:r>
              <a:rPr lang="en-US" sz="2400" dirty="0" smtClean="0"/>
              <a:t>		a.	Let X represent the number of customers 		who use a credit card on a typical day.  		What is the probability model for X?</a:t>
            </a:r>
          </a:p>
          <a:p>
            <a:pPr>
              <a:buFont typeface="Wingdings 3" pitchFamily="18" charset="2"/>
              <a:buNone/>
            </a:pPr>
            <a:endParaRPr lang="en-US" sz="2800" dirty="0" smtClean="0"/>
          </a:p>
          <a:p>
            <a:pPr>
              <a:buFont typeface="Wingdings 3" pitchFamily="18" charset="2"/>
              <a:buNone/>
            </a:pPr>
            <a:endParaRPr 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Content Placeholder 1"/>
          <p:cNvSpPr>
            <a:spLocks noGrp="1"/>
          </p:cNvSpPr>
          <p:nvPr>
            <p:ph idx="1"/>
          </p:nvPr>
        </p:nvSpPr>
        <p:spPr>
          <a:xfrm>
            <a:off x="457200" y="533400"/>
            <a:ext cx="8229600" cy="5473700"/>
          </a:xfrm>
        </p:spPr>
        <p:txBody>
          <a:bodyPr/>
          <a:lstStyle/>
          <a:p>
            <a:pPr>
              <a:buFont typeface="Wingdings 3" pitchFamily="18" charset="2"/>
              <a:buNone/>
            </a:pPr>
            <a:r>
              <a:rPr lang="en-US" dirty="0" smtClean="0"/>
              <a:t>14.	</a:t>
            </a:r>
            <a:r>
              <a:rPr lang="en-US" sz="2800" dirty="0" smtClean="0"/>
              <a:t>The National Association of Retailers 	reports that 62% of all purchases are 	now made by credit card;  you think this 	is true at your store as well.  On a typical 	day you make 20 sales.</a:t>
            </a:r>
          </a:p>
          <a:p>
            <a:pPr lvl="1">
              <a:buFont typeface="Verdana" pitchFamily="34" charset="0"/>
              <a:buNone/>
            </a:pPr>
            <a:r>
              <a:rPr lang="en-US" sz="2400" dirty="0" smtClean="0"/>
              <a:t>		a.	Let X represent the number of customers 		who use a credit card on a typical day.  		What is the probability model for X?</a:t>
            </a:r>
          </a:p>
          <a:p>
            <a:pPr lvl="1">
              <a:buFont typeface="Verdana" pitchFamily="34" charset="0"/>
              <a:buNone/>
            </a:pPr>
            <a:endParaRPr lang="en-US" sz="2400" dirty="0" smtClean="0"/>
          </a:p>
          <a:p>
            <a:pPr lvl="1">
              <a:buFont typeface="Verdana" pitchFamily="34" charset="0"/>
              <a:buNone/>
            </a:pPr>
            <a:r>
              <a:rPr lang="en-US" sz="2400" dirty="0" smtClean="0"/>
              <a:t>			The model is = B(20, .62)  [i.e. B(</a:t>
            </a:r>
            <a:r>
              <a:rPr lang="en-US" sz="2400" dirty="0" err="1" smtClean="0"/>
              <a:t>n,p</a:t>
            </a:r>
            <a:r>
              <a:rPr lang="en-US" sz="2400" dirty="0" smtClean="0"/>
              <a:t>)]  Please Explain Why</a:t>
            </a:r>
          </a:p>
          <a:p>
            <a:pPr>
              <a:buFont typeface="Wingdings 3" pitchFamily="18" charset="2"/>
              <a:buNone/>
            </a:pPr>
            <a:endParaRPr lang="en-US" sz="2800" dirty="0" smtClean="0"/>
          </a:p>
          <a:p>
            <a:pPr>
              <a:buFont typeface="Wingdings 3" pitchFamily="18" charset="2"/>
              <a:buNone/>
            </a:pPr>
            <a:endParaRPr 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None/>
              <a:defRPr/>
            </a:pPr>
            <a:r>
              <a:rPr lang="en-US" sz="2800" dirty="0" smtClean="0"/>
              <a:t>14. 	The National Association of Retailers 	reports that 62% of all purchases are 	now made by credit card;  you think this 	is true at your store as well.  On a typical 	day you make 20 sales.</a:t>
            </a:r>
          </a:p>
          <a:p>
            <a:pPr marL="850392" lvl="1" indent="-457200" fontAlgn="auto">
              <a:spcBef>
                <a:spcPts val="324"/>
              </a:spcBef>
              <a:spcAft>
                <a:spcPts val="0"/>
              </a:spcAft>
              <a:buFont typeface="Verdana"/>
              <a:buNone/>
              <a:defRPr/>
            </a:pPr>
            <a:r>
              <a:rPr lang="en-US" sz="2400" dirty="0" smtClean="0"/>
              <a:t>	b.	Find the mean and standard deviation.</a:t>
            </a:r>
          </a:p>
          <a:p>
            <a:pPr marL="365760" indent="-256032" fontAlgn="auto">
              <a:spcAft>
                <a:spcPts val="0"/>
              </a:spcAft>
              <a:buFont typeface="Wingdings 3"/>
              <a:buNone/>
              <a:defRPr/>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None/>
              <a:defRPr/>
            </a:pPr>
            <a:r>
              <a:rPr lang="en-US" sz="2800" dirty="0" smtClean="0"/>
              <a:t>14. 	The National Association of Retailers 	reports that 62% of all purchases are 	now made by credit card;  you think this 	is true at your store as well.  On a typical 	day you make 20 sales.</a:t>
            </a:r>
          </a:p>
          <a:p>
            <a:pPr marL="850392" lvl="1" indent="-457200" fontAlgn="auto">
              <a:spcBef>
                <a:spcPts val="324"/>
              </a:spcBef>
              <a:spcAft>
                <a:spcPts val="0"/>
              </a:spcAft>
              <a:buFont typeface="Verdana"/>
              <a:buNone/>
              <a:defRPr/>
            </a:pPr>
            <a:r>
              <a:rPr lang="en-US" sz="2400" dirty="0" smtClean="0"/>
              <a:t>	b.	Find the mean and standard deviation.</a:t>
            </a:r>
          </a:p>
          <a:p>
            <a:pPr marL="365760" indent="-256032" fontAlgn="auto">
              <a:spcAft>
                <a:spcPts val="0"/>
              </a:spcAft>
              <a:buFont typeface="Wingdings 3"/>
              <a:buNone/>
              <a:defRPr/>
            </a:pPr>
            <a:endParaRPr lang="en-US" dirty="0"/>
          </a:p>
        </p:txBody>
      </p:sp>
      <p:graphicFrame>
        <p:nvGraphicFramePr>
          <p:cNvPr id="108546" name="Object 2"/>
          <p:cNvGraphicFramePr>
            <a:graphicFrameLocks noChangeAspect="1"/>
          </p:cNvGraphicFramePr>
          <p:nvPr/>
        </p:nvGraphicFramePr>
        <p:xfrm>
          <a:off x="2362200" y="3441700"/>
          <a:ext cx="1727200" cy="1346200"/>
        </p:xfrm>
        <a:graphic>
          <a:graphicData uri="http://schemas.openxmlformats.org/presentationml/2006/ole">
            <mc:AlternateContent xmlns:mc="http://schemas.openxmlformats.org/markup-compatibility/2006">
              <mc:Choice xmlns:v="urn:schemas-microsoft-com:vml" Requires="v">
                <p:oleObj spid="_x0000_s108548" name="Equation" r:id="rId3" imgW="863280" imgH="672840" progId="">
                  <p:embed/>
                </p:oleObj>
              </mc:Choice>
              <mc:Fallback>
                <p:oleObj name="Equation" r:id="rId3" imgW="863280" imgH="6728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441700"/>
                        <a:ext cx="1727200" cy="1346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547" name="Object 3"/>
          <p:cNvGraphicFramePr>
            <a:graphicFrameLocks noChangeAspect="1"/>
          </p:cNvGraphicFramePr>
          <p:nvPr/>
        </p:nvGraphicFramePr>
        <p:xfrm>
          <a:off x="4800600" y="3352800"/>
          <a:ext cx="2559050" cy="1570038"/>
        </p:xfrm>
        <a:graphic>
          <a:graphicData uri="http://schemas.openxmlformats.org/presentationml/2006/ole">
            <mc:AlternateContent xmlns:mc="http://schemas.openxmlformats.org/markup-compatibility/2006">
              <mc:Choice xmlns:v="urn:schemas-microsoft-com:vml" Requires="v">
                <p:oleObj spid="_x0000_s108549" name="Equation" r:id="rId5" imgW="1282680" imgH="787320" progId="">
                  <p:embed/>
                </p:oleObj>
              </mc:Choice>
              <mc:Fallback>
                <p:oleObj name="Equation" r:id="rId5" imgW="1282680" imgH="78732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3352800"/>
                        <a:ext cx="2559050" cy="157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None/>
              <a:defRPr/>
            </a:pPr>
            <a:r>
              <a:rPr lang="en-US" sz="2800" dirty="0" smtClean="0"/>
              <a:t>14.	The National Association of Retailers 	reports that 62% of all purchases are 	now made by credit card;  you think this 	is true at your store as well.  On a typical 	day you make 20 sales.</a:t>
            </a:r>
          </a:p>
          <a:p>
            <a:pPr marL="850392" lvl="1" indent="-457200" fontAlgn="auto">
              <a:spcBef>
                <a:spcPts val="324"/>
              </a:spcBef>
              <a:spcAft>
                <a:spcPts val="0"/>
              </a:spcAft>
              <a:buFont typeface="Verdana"/>
              <a:buNone/>
              <a:defRPr/>
            </a:pPr>
            <a:r>
              <a:rPr lang="en-US" sz="2400" dirty="0" smtClean="0"/>
              <a:t>	c.	What is the probability that on a typical 		day at least half of your customers use a 		credit card?</a:t>
            </a:r>
          </a:p>
          <a:p>
            <a:pPr marL="365760" indent="-256032" fontAlgn="auto">
              <a:spcAft>
                <a:spcPts val="0"/>
              </a:spcAft>
              <a:buFont typeface="Wingdings 3"/>
              <a:buNone/>
              <a:defRPr/>
            </a:pPr>
            <a:endParaRPr lang="en-US" sz="2800" dirty="0" smtClean="0"/>
          </a:p>
          <a:p>
            <a:pPr marL="365760" indent="-256032" fontAlgn="auto">
              <a:spcAft>
                <a:spcPts val="0"/>
              </a:spcAft>
              <a:buFont typeface="Wingdings 3"/>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AutoShape 2"/>
          <p:cNvSpPr>
            <a:spLocks noGrp="1" noChangeAspect="1" noChangeArrowheads="1"/>
          </p:cNvSpPr>
          <p:nvPr>
            <p:ph type="title" idx="4294967295"/>
          </p:nvPr>
        </p:nvSpPr>
        <p:spPr bwMode="auto">
          <a:xfrm>
            <a:off x="457200" y="76200"/>
            <a:ext cx="8229600" cy="1143000"/>
          </a:xfrm>
          <a:noFill/>
        </p:spPr>
        <p:txBody>
          <a:bodyPr wrap="square" lIns="91440" tIns="45720" rIns="91440" bIns="45720" numCol="1" anchorCtr="0" compatLnSpc="1">
            <a:prstTxWarp prst="textNoShape">
              <a:avLst/>
            </a:prstTxWarp>
          </a:bodyPr>
          <a:lstStyle/>
          <a:p>
            <a:pPr marL="742950" indent="-742950"/>
            <a:r>
              <a:rPr lang="en-US" u="sng" dirty="0" smtClean="0">
                <a:effectLst/>
              </a:rPr>
              <a:t>Probability – Example # 1</a:t>
            </a:r>
          </a:p>
        </p:txBody>
      </p:sp>
      <p:sp>
        <p:nvSpPr>
          <p:cNvPr id="157699" name="Rectangle 3"/>
          <p:cNvSpPr>
            <a:spLocks noGrp="1"/>
          </p:cNvSpPr>
          <p:nvPr>
            <p:ph type="body" idx="4294967295"/>
          </p:nvPr>
        </p:nvSpPr>
        <p:spPr>
          <a:xfrm>
            <a:off x="457200" y="1371600"/>
            <a:ext cx="8458200" cy="3657600"/>
          </a:xfrm>
        </p:spPr>
        <p:txBody>
          <a:bodyPr/>
          <a:lstStyle/>
          <a:p>
            <a:r>
              <a:rPr lang="en-US" sz="2900" dirty="0" smtClean="0"/>
              <a:t>Consider the sum of two dice that are rolled</a:t>
            </a:r>
          </a:p>
          <a:p>
            <a:endParaRPr lang="en-US" sz="800" dirty="0" smtClean="0"/>
          </a:p>
          <a:p>
            <a:r>
              <a:rPr lang="en-US" sz="2900" dirty="0" smtClean="0"/>
              <a:t>Let’s say we are interested in the Probability the sum is a 4, so SUCCESS = ?</a:t>
            </a:r>
          </a:p>
          <a:p>
            <a:endParaRPr lang="en-US" sz="800" dirty="0" smtClean="0"/>
          </a:p>
          <a:p>
            <a:r>
              <a:rPr lang="en-US" sz="2900" dirty="0" smtClean="0"/>
              <a:t>Find # of ways to get a sum = 4 [a success]</a:t>
            </a:r>
            <a:br>
              <a:rPr lang="en-US" sz="2900" dirty="0" smtClean="0"/>
            </a:br>
            <a:r>
              <a:rPr lang="en-US" sz="2900" dirty="0" smtClean="0"/>
              <a:t>is 3:</a:t>
            </a:r>
            <a:br>
              <a:rPr lang="en-US" sz="2900" dirty="0" smtClean="0"/>
            </a:br>
            <a:r>
              <a:rPr lang="en-US" sz="2800" dirty="0" smtClean="0"/>
              <a:t>                  1+3, 2+2, 3+1   [3 ways]</a:t>
            </a:r>
          </a:p>
          <a:p>
            <a:endParaRPr lang="en-US" sz="2800" dirty="0" smtClean="0"/>
          </a:p>
          <a:p>
            <a:endParaRPr lang="en-US" sz="2800"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700"/>
          </a:xfrm>
        </p:spPr>
        <p:txBody>
          <a:bodyPr>
            <a:normAutofit/>
          </a:bodyPr>
          <a:lstStyle/>
          <a:p>
            <a:pPr marL="624078" indent="-514350" fontAlgn="auto">
              <a:spcAft>
                <a:spcPts val="0"/>
              </a:spcAft>
              <a:buFont typeface="Wingdings 3"/>
              <a:buNone/>
              <a:defRPr/>
            </a:pPr>
            <a:r>
              <a:rPr lang="en-US" sz="2800" dirty="0" smtClean="0"/>
              <a:t>14.	The National Association of Retailers 	reports that 62% of all purchases are 	now made by credit card;  you think this 	is true at your store as well.  On a typical 	day you make 20 sales.</a:t>
            </a:r>
          </a:p>
          <a:p>
            <a:pPr marL="850392" lvl="1" indent="-457200" fontAlgn="auto">
              <a:spcBef>
                <a:spcPts val="324"/>
              </a:spcBef>
              <a:spcAft>
                <a:spcPts val="0"/>
              </a:spcAft>
              <a:buFont typeface="Verdana"/>
              <a:buNone/>
              <a:defRPr/>
            </a:pPr>
            <a:r>
              <a:rPr lang="en-US" sz="2400" dirty="0" smtClean="0"/>
              <a:t>	c.	What is the probability that on a typical 		day at least half of your customers use a 		credit card?</a:t>
            </a:r>
          </a:p>
          <a:p>
            <a:pPr marL="365760" indent="-256032" fontAlgn="auto">
              <a:spcAft>
                <a:spcPts val="0"/>
              </a:spcAft>
              <a:buFont typeface="Wingdings 3"/>
              <a:buNone/>
              <a:defRPr/>
            </a:pPr>
            <a:endParaRPr lang="en-US" sz="2800" dirty="0" smtClean="0"/>
          </a:p>
          <a:p>
            <a:pPr marL="365760" indent="-256032" fontAlgn="auto">
              <a:spcAft>
                <a:spcPts val="0"/>
              </a:spcAft>
              <a:buFont typeface="Wingdings 3"/>
              <a:buNone/>
              <a:defRPr/>
            </a:pPr>
            <a:endParaRPr lang="en-US" dirty="0"/>
          </a:p>
        </p:txBody>
      </p:sp>
      <p:graphicFrame>
        <p:nvGraphicFramePr>
          <p:cNvPr id="109570" name="Object 1"/>
          <p:cNvGraphicFramePr>
            <a:graphicFrameLocks noChangeAspect="1"/>
          </p:cNvGraphicFramePr>
          <p:nvPr/>
        </p:nvGraphicFramePr>
        <p:xfrm>
          <a:off x="2489200" y="4064000"/>
          <a:ext cx="3271838" cy="869950"/>
        </p:xfrm>
        <a:graphic>
          <a:graphicData uri="http://schemas.openxmlformats.org/presentationml/2006/ole">
            <mc:AlternateContent xmlns:mc="http://schemas.openxmlformats.org/markup-compatibility/2006">
              <mc:Choice xmlns:v="urn:schemas-microsoft-com:vml" Requires="v">
                <p:oleObj spid="_x0000_s109572" name="Equation" r:id="rId3" imgW="1625400" imgH="431640" progId="">
                  <p:embed/>
                </p:oleObj>
              </mc:Choice>
              <mc:Fallback>
                <p:oleObj name="Equation" r:id="rId3" imgW="1625400" imgH="431640" progId="">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9200" y="4064000"/>
                        <a:ext cx="3271838"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571" name="Object 2"/>
          <p:cNvGraphicFramePr>
            <a:graphicFrameLocks noChangeAspect="1"/>
          </p:cNvGraphicFramePr>
          <p:nvPr/>
        </p:nvGraphicFramePr>
        <p:xfrm>
          <a:off x="2514600" y="5456238"/>
          <a:ext cx="2933700" cy="411162"/>
        </p:xfrm>
        <a:graphic>
          <a:graphicData uri="http://schemas.openxmlformats.org/presentationml/2006/ole">
            <mc:AlternateContent xmlns:mc="http://schemas.openxmlformats.org/markup-compatibility/2006">
              <mc:Choice xmlns:v="urn:schemas-microsoft-com:vml" Requires="v">
                <p:oleObj spid="_x0000_s109573" name="Equation" r:id="rId5" imgW="1447560" imgH="203040" progId="">
                  <p:embed/>
                </p:oleObj>
              </mc:Choice>
              <mc:Fallback>
                <p:oleObj name="Equation" r:id="rId5" imgW="1447560" imgH="203040" progId="">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5456238"/>
                        <a:ext cx="2933700" cy="411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Content Placeholder 1"/>
          <p:cNvSpPr>
            <a:spLocks noGrp="1"/>
          </p:cNvSpPr>
          <p:nvPr>
            <p:ph idx="1"/>
          </p:nvPr>
        </p:nvSpPr>
        <p:spPr>
          <a:xfrm>
            <a:off x="457200" y="381000"/>
            <a:ext cx="8229600" cy="5626100"/>
          </a:xfrm>
        </p:spPr>
        <p:txBody>
          <a:bodyPr/>
          <a:lstStyle/>
          <a:p>
            <a:pPr>
              <a:buFont typeface="Wingdings 3" pitchFamily="18" charset="2"/>
              <a:buNone/>
            </a:pPr>
            <a:r>
              <a:rPr lang="en-US" dirty="0" smtClean="0"/>
              <a:t>19.	The volumes of soda in quart soda bottles 	can be described by a Normal model with 	a mean of 32.3 oz and a standard 	deviation of 1.2 oz. What is the probability 	that a randomly selected bottle has a 	volume less than 32 oz?</a:t>
            </a:r>
          </a:p>
          <a:p>
            <a:endParaRPr 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are typos in the next slide:</a:t>
            </a:r>
          </a:p>
          <a:p>
            <a:r>
              <a:rPr lang="en-US" dirty="0" smtClean="0"/>
              <a:t>The z score calculation should read:</a:t>
            </a:r>
          </a:p>
          <a:p>
            <a:pPr algn="ctr">
              <a:buNone/>
            </a:pPr>
            <a:r>
              <a:rPr lang="en-US" dirty="0" smtClean="0"/>
              <a:t/>
            </a:r>
            <a:br>
              <a:rPr lang="en-US" dirty="0" smtClean="0"/>
            </a:br>
            <a:r>
              <a:rPr lang="en-US" dirty="0" smtClean="0"/>
              <a:t> P(x</a:t>
            </a:r>
            <a:r>
              <a:rPr lang="en-US" b="1" dirty="0" smtClean="0"/>
              <a:t>&lt;</a:t>
            </a:r>
            <a:r>
              <a:rPr lang="en-US" dirty="0" smtClean="0"/>
              <a:t> 32) =  P(z</a:t>
            </a:r>
            <a:r>
              <a:rPr lang="en-US" b="1" dirty="0" smtClean="0"/>
              <a:t> &lt; ([</a:t>
            </a:r>
            <a:r>
              <a:rPr lang="en-US" dirty="0" smtClean="0"/>
              <a:t>32-32.3]/1.2) = </a:t>
            </a:r>
            <a:r>
              <a:rPr lang="en-US" smtClean="0"/>
              <a:t>-.25</a:t>
            </a:r>
          </a:p>
          <a:p>
            <a:pPr algn="ctr">
              <a:buNone/>
            </a:pPr>
            <a:endParaRPr lang="en-US" dirty="0" smtClean="0"/>
          </a:p>
          <a:p>
            <a:pPr>
              <a:buNone/>
            </a:pPr>
            <a:r>
              <a:rPr lang="en-US" dirty="0" smtClean="0"/>
              <a:t>And</a:t>
            </a:r>
          </a:p>
          <a:p>
            <a:pPr algn="ctr">
              <a:buNone/>
            </a:pPr>
            <a:r>
              <a:rPr lang="en-US" dirty="0" err="1" smtClean="0"/>
              <a:t>Normalcdf</a:t>
            </a:r>
            <a:r>
              <a:rPr lang="en-US" dirty="0" smtClean="0"/>
              <a:t>(-E99, 32, 32.3, 1.2)</a:t>
            </a:r>
          </a:p>
          <a:p>
            <a:pPr>
              <a:buNone/>
            </a:pPr>
            <a:r>
              <a:rPr lang="en-US" dirty="0" smtClean="0"/>
              <a:t>   		   </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Content Placeholder 1"/>
          <p:cNvSpPr>
            <a:spLocks noGrp="1"/>
          </p:cNvSpPr>
          <p:nvPr>
            <p:ph idx="1"/>
          </p:nvPr>
        </p:nvSpPr>
        <p:spPr>
          <a:xfrm>
            <a:off x="457200" y="381000"/>
            <a:ext cx="8229600" cy="5626100"/>
          </a:xfrm>
        </p:spPr>
        <p:txBody>
          <a:bodyPr/>
          <a:lstStyle/>
          <a:p>
            <a:pPr marL="623887" indent="-514350">
              <a:buFont typeface="Wingdings 3" pitchFamily="18" charset="2"/>
              <a:buAutoNum type="arabicPeriod" startAt="19"/>
            </a:pPr>
            <a:r>
              <a:rPr lang="en-US" dirty="0" smtClean="0"/>
              <a:t>The volumes of soda in quart soda bottles 	can be described by a Normal model N(32.3, 1.2) 	a mean of 32.3 oz and a standard deviation of 1.2 oz.</a:t>
            </a:r>
          </a:p>
          <a:p>
            <a:pPr marL="623887" indent="-514350">
              <a:buNone/>
            </a:pPr>
            <a:r>
              <a:rPr lang="en-US" dirty="0" smtClean="0"/>
              <a:t>What is the probability that the volume of a randomly selected bottle has a less than 32 oz?</a:t>
            </a:r>
          </a:p>
          <a:p>
            <a:endParaRPr lang="en-US" dirty="0" smtClean="0"/>
          </a:p>
        </p:txBody>
      </p:sp>
      <p:graphicFrame>
        <p:nvGraphicFramePr>
          <p:cNvPr id="110594" name="Object 2"/>
          <p:cNvGraphicFramePr>
            <a:graphicFrameLocks noChangeAspect="1"/>
          </p:cNvGraphicFramePr>
          <p:nvPr/>
        </p:nvGraphicFramePr>
        <p:xfrm>
          <a:off x="2057400" y="3200400"/>
          <a:ext cx="3748088" cy="1784350"/>
        </p:xfrm>
        <a:graphic>
          <a:graphicData uri="http://schemas.openxmlformats.org/presentationml/2006/ole">
            <mc:AlternateContent xmlns:mc="http://schemas.openxmlformats.org/markup-compatibility/2006">
              <mc:Choice xmlns:v="urn:schemas-microsoft-com:vml" Requires="v">
                <p:oleObj spid="_x0000_s110596" name="Equation" r:id="rId3" imgW="1866600" imgH="888840" progId="">
                  <p:embed/>
                </p:oleObj>
              </mc:Choice>
              <mc:Fallback>
                <p:oleObj name="Equation" r:id="rId3" imgW="1866600" imgH="8888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200400"/>
                        <a:ext cx="3748088" cy="1784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0595" name="Object 3"/>
          <p:cNvGraphicFramePr>
            <a:graphicFrameLocks noChangeAspect="1"/>
          </p:cNvGraphicFramePr>
          <p:nvPr/>
        </p:nvGraphicFramePr>
        <p:xfrm>
          <a:off x="1981200" y="5105400"/>
          <a:ext cx="3957638" cy="411163"/>
        </p:xfrm>
        <a:graphic>
          <a:graphicData uri="http://schemas.openxmlformats.org/presentationml/2006/ole">
            <mc:AlternateContent xmlns:mc="http://schemas.openxmlformats.org/markup-compatibility/2006">
              <mc:Choice xmlns:v="urn:schemas-microsoft-com:vml" Requires="v">
                <p:oleObj spid="_x0000_s110597" name="Equation" r:id="rId5" imgW="1955520" imgH="203040" progId="">
                  <p:embed/>
                </p:oleObj>
              </mc:Choice>
              <mc:Fallback>
                <p:oleObj name="Equation" r:id="rId5" imgW="1955520" imgH="2030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5105400"/>
                        <a:ext cx="3957638" cy="41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Content Placeholder 1"/>
          <p:cNvSpPr>
            <a:spLocks noGrp="1"/>
          </p:cNvSpPr>
          <p:nvPr>
            <p:ph idx="1"/>
          </p:nvPr>
        </p:nvSpPr>
        <p:spPr>
          <a:xfrm>
            <a:off x="457200" y="609600"/>
            <a:ext cx="8229600" cy="5397500"/>
          </a:xfrm>
        </p:spPr>
        <p:txBody>
          <a:bodyPr/>
          <a:lstStyle/>
          <a:p>
            <a:pPr>
              <a:buFont typeface="Wingdings 3" pitchFamily="18" charset="2"/>
              <a:buNone/>
            </a:pPr>
            <a:r>
              <a:rPr lang="en-US" dirty="0" smtClean="0"/>
              <a:t>20.	A bank's loan officer rates applicants for 	credit. The ratings can be described by a 	Normal model with a mean of 200 and a 	standard deviation of 50. If an applicant is 	randomly selected, what is the probability 	that the rating is between 200 and 275?</a:t>
            </a:r>
          </a:p>
          <a:p>
            <a:endParaRPr 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Content Placeholder 1"/>
          <p:cNvSpPr>
            <a:spLocks noGrp="1"/>
          </p:cNvSpPr>
          <p:nvPr>
            <p:ph idx="1"/>
          </p:nvPr>
        </p:nvSpPr>
        <p:spPr>
          <a:xfrm>
            <a:off x="457200" y="609600"/>
            <a:ext cx="8229600" cy="5397500"/>
          </a:xfrm>
        </p:spPr>
        <p:txBody>
          <a:bodyPr/>
          <a:lstStyle/>
          <a:p>
            <a:pPr>
              <a:buFont typeface="Wingdings 3" pitchFamily="18" charset="2"/>
              <a:buNone/>
            </a:pPr>
            <a:r>
              <a:rPr lang="en-US" dirty="0" smtClean="0"/>
              <a:t>20.	A bank's loan officer rates applicants for 	credit. The ratings can be described by a 	Normal model with a mean of 200 and a 	standard deviation of 50. If an applicant is 	randomly selected, what is the probability 	that the rating is between 200 and 275?</a:t>
            </a:r>
          </a:p>
          <a:p>
            <a:endParaRPr lang="en-US" dirty="0" smtClean="0"/>
          </a:p>
        </p:txBody>
      </p:sp>
      <p:graphicFrame>
        <p:nvGraphicFramePr>
          <p:cNvPr id="130050" name="Object 2"/>
          <p:cNvGraphicFramePr>
            <a:graphicFrameLocks noChangeAspect="1"/>
          </p:cNvGraphicFramePr>
          <p:nvPr/>
        </p:nvGraphicFramePr>
        <p:xfrm>
          <a:off x="1524000" y="3479800"/>
          <a:ext cx="3227388" cy="512763"/>
        </p:xfrm>
        <a:graphic>
          <a:graphicData uri="http://schemas.openxmlformats.org/presentationml/2006/ole">
            <mc:AlternateContent xmlns:mc="http://schemas.openxmlformats.org/markup-compatibility/2006">
              <mc:Choice xmlns:v="urn:schemas-microsoft-com:vml" Requires="v">
                <p:oleObj spid="_x0000_s130051" name="Equation" r:id="rId3" imgW="1600200" imgH="253800" progId="">
                  <p:embed/>
                </p:oleObj>
              </mc:Choice>
              <mc:Fallback>
                <p:oleObj name="Equation" r:id="rId3" imgW="1600200" imgH="2538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479800"/>
                        <a:ext cx="3227388" cy="512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Content Placeholder 1"/>
          <p:cNvSpPr>
            <a:spLocks noGrp="1"/>
          </p:cNvSpPr>
          <p:nvPr>
            <p:ph idx="1"/>
          </p:nvPr>
        </p:nvSpPr>
        <p:spPr/>
        <p:txBody>
          <a:bodyPr/>
          <a:lstStyle/>
          <a:p>
            <a:r>
              <a:rPr lang="en-US" b="1" i="1" dirty="0" smtClean="0"/>
              <a:t>Sampling distribution </a:t>
            </a:r>
            <a:r>
              <a:rPr lang="en-US" b="1" dirty="0" smtClean="0"/>
              <a:t> </a:t>
            </a:r>
            <a:r>
              <a:rPr lang="en-US" dirty="0" smtClean="0"/>
              <a:t>–  the distribution of values taken by a statistic in all possible samples of the same size from the same population</a:t>
            </a:r>
          </a:p>
          <a:p>
            <a:r>
              <a:rPr lang="en-US" dirty="0" smtClean="0"/>
              <a:t> </a:t>
            </a:r>
          </a:p>
        </p:txBody>
      </p:sp>
      <p:sp>
        <p:nvSpPr>
          <p:cNvPr id="3" name="Title 2"/>
          <p:cNvSpPr>
            <a:spLocks noGrp="1"/>
          </p:cNvSpPr>
          <p:nvPr>
            <p:ph type="title"/>
          </p:nvPr>
        </p:nvSpPr>
        <p:spPr>
          <a:xfrm>
            <a:off x="457200" y="228600"/>
            <a:ext cx="8229600" cy="1143000"/>
          </a:xfrm>
        </p:spPr>
        <p:txBody>
          <a:bodyPr/>
          <a:lstStyle/>
          <a:p>
            <a:pPr fontAlgn="auto">
              <a:spcAft>
                <a:spcPts val="0"/>
              </a:spcAft>
              <a:defRPr/>
            </a:pPr>
            <a:r>
              <a:rPr lang="en-US" dirty="0" smtClean="0"/>
              <a:t>Sampling Distributions</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Content Placeholder 1"/>
          <p:cNvSpPr>
            <a:spLocks noGrp="1"/>
          </p:cNvSpPr>
          <p:nvPr>
            <p:ph idx="1"/>
          </p:nvPr>
        </p:nvSpPr>
        <p:spPr>
          <a:xfrm>
            <a:off x="457200" y="2057400"/>
            <a:ext cx="8229600" cy="3949700"/>
          </a:xfrm>
        </p:spPr>
        <p:txBody>
          <a:bodyPr/>
          <a:lstStyle/>
          <a:p>
            <a:r>
              <a:rPr lang="en-US" dirty="0" smtClean="0"/>
              <a:t>Provided that the sampled values are independent and the sample size is large enough, the </a:t>
            </a:r>
            <a:r>
              <a:rPr lang="en-US" i="1" dirty="0" smtClean="0"/>
              <a:t>sampling distribution of </a:t>
            </a:r>
            <a:r>
              <a:rPr lang="en-US" dirty="0" smtClean="0"/>
              <a:t>      is modeled by a Normal model with mean</a:t>
            </a:r>
          </a:p>
          <a:p>
            <a:pPr>
              <a:buFont typeface="Wingdings 3" pitchFamily="18" charset="2"/>
              <a:buNone/>
            </a:pPr>
            <a:r>
              <a:rPr lang="en-US" dirty="0" smtClean="0"/>
              <a:t>	and standard deviation                .</a:t>
            </a:r>
          </a:p>
          <a:p>
            <a:endParaRPr lang="en-US" dirty="0" smtClean="0"/>
          </a:p>
        </p:txBody>
      </p:sp>
      <p:sp>
        <p:nvSpPr>
          <p:cNvPr id="3" name="Title 2"/>
          <p:cNvSpPr>
            <a:spLocks noGrp="1"/>
          </p:cNvSpPr>
          <p:nvPr>
            <p:ph type="title"/>
          </p:nvPr>
        </p:nvSpPr>
        <p:spPr>
          <a:xfrm>
            <a:off x="457200" y="274638"/>
            <a:ext cx="8229600" cy="1554162"/>
          </a:xfrm>
        </p:spPr>
        <p:txBody>
          <a:bodyPr/>
          <a:lstStyle/>
          <a:p>
            <a:pPr fontAlgn="auto">
              <a:spcAft>
                <a:spcPts val="0"/>
              </a:spcAft>
              <a:defRPr/>
            </a:pPr>
            <a:r>
              <a:rPr lang="en-US" dirty="0" smtClean="0"/>
              <a:t>Sampling Distributions of Sample Proportions</a:t>
            </a:r>
            <a:endParaRPr lang="en-US" dirty="0"/>
          </a:p>
        </p:txBody>
      </p:sp>
      <p:graphicFrame>
        <p:nvGraphicFramePr>
          <p:cNvPr id="55298" name="Object 2"/>
          <p:cNvGraphicFramePr>
            <a:graphicFrameLocks noChangeAspect="1"/>
          </p:cNvGraphicFramePr>
          <p:nvPr/>
        </p:nvGraphicFramePr>
        <p:xfrm>
          <a:off x="7315200" y="2895600"/>
          <a:ext cx="311150" cy="415925"/>
        </p:xfrm>
        <a:graphic>
          <a:graphicData uri="http://schemas.openxmlformats.org/presentationml/2006/ole">
            <mc:AlternateContent xmlns:mc="http://schemas.openxmlformats.org/markup-compatibility/2006">
              <mc:Choice xmlns:v="urn:schemas-microsoft-com:vml" Requires="v">
                <p:oleObj spid="_x0000_s55301" name="Equation" r:id="rId3" imgW="152280" imgH="203040" progId="">
                  <p:embed/>
                </p:oleObj>
              </mc:Choice>
              <mc:Fallback>
                <p:oleObj name="Equation" r:id="rId3" imgW="152280" imgH="2030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895600"/>
                        <a:ext cx="311150" cy="41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299" name="Object 3"/>
          <p:cNvGraphicFramePr>
            <a:graphicFrameLocks noChangeAspect="1"/>
          </p:cNvGraphicFramePr>
          <p:nvPr/>
        </p:nvGraphicFramePr>
        <p:xfrm>
          <a:off x="7594600" y="3276600"/>
          <a:ext cx="1279525" cy="511175"/>
        </p:xfrm>
        <a:graphic>
          <a:graphicData uri="http://schemas.openxmlformats.org/presentationml/2006/ole">
            <mc:AlternateContent xmlns:mc="http://schemas.openxmlformats.org/markup-compatibility/2006">
              <mc:Choice xmlns:v="urn:schemas-microsoft-com:vml" Requires="v">
                <p:oleObj spid="_x0000_s55302" name="Equation" r:id="rId5" imgW="634680" imgH="253800" progId="">
                  <p:embed/>
                </p:oleObj>
              </mc:Choice>
              <mc:Fallback>
                <p:oleObj name="Equation" r:id="rId5" imgW="634680" imgH="25380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4600" y="3276600"/>
                        <a:ext cx="1279525"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00" name="Object 4"/>
          <p:cNvGraphicFramePr>
            <a:graphicFrameLocks noChangeAspect="1"/>
          </p:cNvGraphicFramePr>
          <p:nvPr/>
        </p:nvGraphicFramePr>
        <p:xfrm>
          <a:off x="4822825" y="3657600"/>
          <a:ext cx="2568575" cy="941388"/>
        </p:xfrm>
        <a:graphic>
          <a:graphicData uri="http://schemas.openxmlformats.org/presentationml/2006/ole">
            <mc:AlternateContent xmlns:mc="http://schemas.openxmlformats.org/markup-compatibility/2006">
              <mc:Choice xmlns:v="urn:schemas-microsoft-com:vml" Requires="v">
                <p:oleObj spid="_x0000_s55303" name="Equation" r:id="rId7" imgW="1282680" imgH="469800" progId="">
                  <p:embed/>
                </p:oleObj>
              </mc:Choice>
              <mc:Fallback>
                <p:oleObj name="Equation" r:id="rId7" imgW="1282680" imgH="4698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22825" y="3657600"/>
                        <a:ext cx="2568575" cy="94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Content Placeholder 1"/>
          <p:cNvSpPr>
            <a:spLocks noGrp="1"/>
          </p:cNvSpPr>
          <p:nvPr>
            <p:ph idx="1"/>
          </p:nvPr>
        </p:nvSpPr>
        <p:spPr>
          <a:xfrm>
            <a:off x="457200" y="457200"/>
            <a:ext cx="8229600" cy="5549900"/>
          </a:xfrm>
        </p:spPr>
        <p:txBody>
          <a:bodyPr/>
          <a:lstStyle/>
          <a:p>
            <a:r>
              <a:rPr lang="en-US" dirty="0" smtClean="0"/>
              <a:t>Assume that 12% of students at a university wear contact lenses. We randomly pick 200 students. </a:t>
            </a:r>
          </a:p>
          <a:p>
            <a:pPr lvl="1"/>
            <a:r>
              <a:rPr lang="en-US" dirty="0" smtClean="0"/>
              <a:t>What is the mean of the proportion of students in this group who may wear contact lenses?  </a:t>
            </a:r>
          </a:p>
          <a:p>
            <a:pPr lvl="1"/>
            <a:r>
              <a:rPr lang="en-US" dirty="0" smtClean="0"/>
              <a:t>What is the standard deviation of the proportion of students in this group who may wear contact lenses?</a:t>
            </a:r>
          </a:p>
          <a:p>
            <a:endParaRPr 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Content Placeholder 1"/>
          <p:cNvSpPr>
            <a:spLocks noGrp="1"/>
          </p:cNvSpPr>
          <p:nvPr>
            <p:ph idx="1"/>
          </p:nvPr>
        </p:nvSpPr>
        <p:spPr>
          <a:xfrm>
            <a:off x="457200" y="457200"/>
            <a:ext cx="8229600" cy="5549900"/>
          </a:xfrm>
        </p:spPr>
        <p:txBody>
          <a:bodyPr/>
          <a:lstStyle/>
          <a:p>
            <a:r>
              <a:rPr lang="en-US" dirty="0" smtClean="0"/>
              <a:t>Assume that 12% of students at a university wear contact lenses. We randomly pick 200 students. </a:t>
            </a:r>
          </a:p>
          <a:p>
            <a:pPr lvl="1"/>
            <a:r>
              <a:rPr lang="en-US" dirty="0" smtClean="0"/>
              <a:t>What is the mean of the proportion of students in this group who may wear contact lenses?  </a:t>
            </a:r>
          </a:p>
          <a:p>
            <a:pPr lvl="1"/>
            <a:r>
              <a:rPr lang="en-US" dirty="0" smtClean="0"/>
              <a:t>What is the standard deviation of the proportion of students in this group who may wear contact lenses?</a:t>
            </a:r>
          </a:p>
          <a:p>
            <a:endParaRPr lang="en-US" dirty="0" smtClean="0"/>
          </a:p>
        </p:txBody>
      </p:sp>
      <p:graphicFrame>
        <p:nvGraphicFramePr>
          <p:cNvPr id="132098" name="Object 2"/>
          <p:cNvGraphicFramePr>
            <a:graphicFrameLocks noChangeAspect="1"/>
          </p:cNvGraphicFramePr>
          <p:nvPr/>
        </p:nvGraphicFramePr>
        <p:xfrm>
          <a:off x="1447800" y="3695700"/>
          <a:ext cx="2111375" cy="1755775"/>
        </p:xfrm>
        <a:graphic>
          <a:graphicData uri="http://schemas.openxmlformats.org/presentationml/2006/ole">
            <mc:AlternateContent xmlns:mc="http://schemas.openxmlformats.org/markup-compatibility/2006">
              <mc:Choice xmlns:v="urn:schemas-microsoft-com:vml" Requires="v">
                <p:oleObj spid="_x0000_s132099" name="Equation" r:id="rId3" imgW="1054080" imgH="876240" progId="">
                  <p:embed/>
                </p:oleObj>
              </mc:Choice>
              <mc:Fallback>
                <p:oleObj name="Equation" r:id="rId3" imgW="1054080" imgH="87624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695700"/>
                        <a:ext cx="2111375" cy="175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dirty="0" smtClean="0">
                <a:effectLst/>
              </a:rPr>
              <a:t>Probability</a:t>
            </a:r>
          </a:p>
        </p:txBody>
      </p:sp>
      <p:sp>
        <p:nvSpPr>
          <p:cNvPr id="158723" name="Rectangle 3"/>
          <p:cNvSpPr>
            <a:spLocks noGrp="1"/>
          </p:cNvSpPr>
          <p:nvPr>
            <p:ph type="body" idx="4294967295"/>
          </p:nvPr>
        </p:nvSpPr>
        <p:spPr>
          <a:xfrm>
            <a:off x="457200" y="1219200"/>
            <a:ext cx="8382000" cy="4525963"/>
          </a:xfrm>
        </p:spPr>
        <p:txBody>
          <a:bodyPr/>
          <a:lstStyle/>
          <a:p>
            <a:r>
              <a:rPr lang="en-US" sz="2800" dirty="0" smtClean="0"/>
              <a:t>The probability of a specific outcome is </a:t>
            </a:r>
          </a:p>
          <a:p>
            <a:pPr>
              <a:buFont typeface="Wingdings 3" pitchFamily="18" charset="2"/>
              <a:buNone/>
            </a:pPr>
            <a:r>
              <a:rPr lang="en-US" sz="2800" b="1" dirty="0" smtClean="0">
                <a:solidFill>
                  <a:srgbClr val="0070C0"/>
                </a:solidFill>
              </a:rPr>
              <a:t>   [# of ways to get a success]/ [all possible outcomes</a:t>
            </a:r>
            <a:r>
              <a:rPr lang="en-US" b="1" dirty="0" smtClean="0">
                <a:solidFill>
                  <a:srgbClr val="0070C0"/>
                </a:solidFill>
              </a:rPr>
              <a:t> </a:t>
            </a:r>
          </a:p>
          <a:p>
            <a:pPr lvl="3">
              <a:buFont typeface="Wingdings 2" pitchFamily="18" charset="2"/>
              <a:buNone/>
            </a:pPr>
            <a:r>
              <a:rPr lang="en-US" dirty="0" smtClean="0"/>
              <a:t>e.g. </a:t>
            </a:r>
            <a:r>
              <a:rPr lang="en-US" sz="2400" b="1" dirty="0" smtClean="0"/>
              <a:t>Probability of getting a sum =4 is:</a:t>
            </a:r>
          </a:p>
          <a:p>
            <a:pPr lvl="3">
              <a:buFont typeface="Wingdings 2" pitchFamily="18" charset="2"/>
              <a:buNone/>
            </a:pPr>
            <a:r>
              <a:rPr lang="en-US" sz="2400" b="1" dirty="0" smtClean="0"/>
              <a:t>    3/36 = 1/12 ~ .0833 = 8.33 %</a:t>
            </a:r>
          </a:p>
          <a:p>
            <a:pPr lvl="3">
              <a:buFont typeface="Wingdings 2" pitchFamily="18" charset="2"/>
              <a:buNone/>
            </a:pPr>
            <a:endParaRPr lang="en-US" sz="800" b="1" dirty="0" smtClean="0"/>
          </a:p>
          <a:p>
            <a:pPr marL="849313" lvl="1" indent="-457200">
              <a:buFont typeface="+mj-lt"/>
              <a:buAutoNum type="arabicPeriod"/>
            </a:pPr>
            <a:r>
              <a:rPr lang="en-US" b="1" dirty="0" smtClean="0"/>
              <a:t>This is the chance the next outcome is a success</a:t>
            </a:r>
          </a:p>
          <a:p>
            <a:pPr marL="849313" lvl="1" indent="-457200">
              <a:buFont typeface="+mj-lt"/>
              <a:buAutoNum type="arabicPeriod"/>
            </a:pPr>
            <a:r>
              <a:rPr lang="en-US" b="1" dirty="0" smtClean="0"/>
              <a:t>This is the proportion of times that successes occur in a large repetitive # of identical trials</a:t>
            </a:r>
          </a:p>
          <a:p>
            <a:pPr lvl="1">
              <a:buFont typeface="Verdana" pitchFamily="34" charset="0"/>
              <a:buNone/>
            </a:pPr>
            <a:r>
              <a:rPr lang="en-US" dirty="0" smtClean="0"/>
              <a:t/>
            </a:r>
            <a:br>
              <a:rPr lang="en-US" dirty="0" smtClean="0"/>
            </a:br>
            <a:endParaRPr lang="en-US" dirty="0" smtClean="0"/>
          </a:p>
          <a:p>
            <a:endParaRPr lang="en-US" dirty="0" smtClean="0"/>
          </a:p>
          <a:p>
            <a:endParaRPr lang="en-US"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Content Placeholder 1"/>
          <p:cNvSpPr>
            <a:spLocks noGrp="1"/>
          </p:cNvSpPr>
          <p:nvPr>
            <p:ph idx="1"/>
          </p:nvPr>
        </p:nvSpPr>
        <p:spPr>
          <a:xfrm>
            <a:off x="457200" y="1905000"/>
            <a:ext cx="8229600" cy="4102100"/>
          </a:xfrm>
        </p:spPr>
        <p:txBody>
          <a:bodyPr/>
          <a:lstStyle/>
          <a:p>
            <a:r>
              <a:rPr lang="en-US" dirty="0" smtClean="0"/>
              <a:t>Suppose that x-bar is the mean of an SRS of size </a:t>
            </a:r>
            <a:r>
              <a:rPr lang="en-US" i="1" dirty="0" smtClean="0"/>
              <a:t>n</a:t>
            </a:r>
            <a:r>
              <a:rPr lang="en-US" dirty="0" smtClean="0"/>
              <a:t>  drawn from a large population with mean </a:t>
            </a:r>
            <a:r>
              <a:rPr lang="el-GR" dirty="0" smtClean="0"/>
              <a:t>μ</a:t>
            </a:r>
            <a:r>
              <a:rPr lang="en-US" dirty="0" smtClean="0"/>
              <a:t> and standard deviation </a:t>
            </a:r>
            <a:r>
              <a:rPr lang="el-GR" dirty="0" smtClean="0"/>
              <a:t>σ</a:t>
            </a:r>
            <a:r>
              <a:rPr lang="en-US" dirty="0" smtClean="0"/>
              <a:t>. </a:t>
            </a:r>
          </a:p>
          <a:p>
            <a:r>
              <a:rPr lang="en-US" dirty="0" smtClean="0"/>
              <a:t>Then the</a:t>
            </a:r>
          </a:p>
          <a:p>
            <a:pPr lvl="1"/>
            <a:r>
              <a:rPr lang="en-US" b="1" dirty="0" smtClean="0">
                <a:solidFill>
                  <a:srgbClr val="7030A0"/>
                </a:solidFill>
              </a:rPr>
              <a:t>mean of the sampling distribution of x</a:t>
            </a:r>
            <a:r>
              <a:rPr lang="en-US" b="1" baseline="-25000" dirty="0" smtClean="0">
                <a:solidFill>
                  <a:srgbClr val="7030A0"/>
                </a:solidFill>
              </a:rPr>
              <a:t>bar</a:t>
            </a:r>
            <a:r>
              <a:rPr lang="en-US" b="1" dirty="0" smtClean="0">
                <a:solidFill>
                  <a:srgbClr val="7030A0"/>
                </a:solidFill>
              </a:rPr>
              <a:t> is </a:t>
            </a:r>
            <a:r>
              <a:rPr lang="el-GR" b="1" dirty="0" smtClean="0">
                <a:solidFill>
                  <a:srgbClr val="7030A0"/>
                </a:solidFill>
              </a:rPr>
              <a:t>μ</a:t>
            </a:r>
            <a:endParaRPr lang="en-US" b="1" dirty="0" smtClean="0">
              <a:solidFill>
                <a:srgbClr val="7030A0"/>
              </a:solidFill>
            </a:endParaRPr>
          </a:p>
          <a:p>
            <a:pPr lvl="1">
              <a:buNone/>
            </a:pPr>
            <a:r>
              <a:rPr lang="en-US" b="1" dirty="0" smtClean="0">
                <a:solidFill>
                  <a:srgbClr val="7030A0"/>
                </a:solidFill>
              </a:rPr>
              <a:t>          </a:t>
            </a:r>
            <a:r>
              <a:rPr lang="en-US" dirty="0" smtClean="0"/>
              <a:t>(hence </a:t>
            </a:r>
            <a:r>
              <a:rPr lang="en-US" b="1" dirty="0" err="1" smtClean="0">
                <a:solidFill>
                  <a:srgbClr val="7030A0"/>
                </a:solidFill>
              </a:rPr>
              <a:t>x</a:t>
            </a:r>
            <a:r>
              <a:rPr lang="en-US" b="1" baseline="-25000" dirty="0" err="1" smtClean="0">
                <a:solidFill>
                  <a:srgbClr val="7030A0"/>
                </a:solidFill>
              </a:rPr>
              <a:t>bar</a:t>
            </a:r>
            <a:r>
              <a:rPr lang="en-US" b="1" baseline="-25000" dirty="0" smtClean="0">
                <a:solidFill>
                  <a:srgbClr val="7030A0"/>
                </a:solidFill>
              </a:rPr>
              <a:t> </a:t>
            </a:r>
            <a:r>
              <a:rPr lang="en-US" b="1" dirty="0" smtClean="0">
                <a:solidFill>
                  <a:srgbClr val="7030A0"/>
                </a:solidFill>
              </a:rPr>
              <a:t>is an unbiased indicator of </a:t>
            </a:r>
            <a:r>
              <a:rPr lang="el-GR" b="1" dirty="0" smtClean="0">
                <a:solidFill>
                  <a:srgbClr val="7030A0"/>
                </a:solidFill>
              </a:rPr>
              <a:t>μ</a:t>
            </a:r>
            <a:r>
              <a:rPr lang="en-US" b="1" dirty="0" smtClean="0">
                <a:solidFill>
                  <a:srgbClr val="7030A0"/>
                </a:solidFill>
              </a:rPr>
              <a:t>)</a:t>
            </a:r>
          </a:p>
          <a:p>
            <a:pPr lvl="1"/>
            <a:r>
              <a:rPr lang="en-US" dirty="0" smtClean="0">
                <a:solidFill>
                  <a:srgbClr val="7030A0"/>
                </a:solidFill>
              </a:rPr>
              <a:t>standard deviation of the sampling distribution of </a:t>
            </a:r>
            <a:r>
              <a:rPr lang="en-US" dirty="0" err="1" smtClean="0">
                <a:solidFill>
                  <a:srgbClr val="7030A0"/>
                </a:solidFill>
              </a:rPr>
              <a:t>x</a:t>
            </a:r>
            <a:r>
              <a:rPr lang="en-US" baseline="-25000" dirty="0" err="1" smtClean="0">
                <a:solidFill>
                  <a:srgbClr val="7030A0"/>
                </a:solidFill>
              </a:rPr>
              <a:t>bar</a:t>
            </a:r>
            <a:r>
              <a:rPr lang="en-US" dirty="0" smtClean="0">
                <a:solidFill>
                  <a:srgbClr val="7030A0"/>
                </a:solidFill>
              </a:rPr>
              <a:t> is</a:t>
            </a:r>
          </a:p>
          <a:p>
            <a:pPr lvl="1" algn="ctr">
              <a:buNone/>
            </a:pPr>
            <a:r>
              <a:rPr lang="en-US" dirty="0" smtClean="0">
                <a:solidFill>
                  <a:srgbClr val="7030A0"/>
                </a:solidFill>
              </a:rPr>
              <a:t> </a:t>
            </a:r>
            <a:r>
              <a:rPr lang="el-GR" sz="4000" b="1" dirty="0" smtClean="0">
                <a:solidFill>
                  <a:srgbClr val="7030A0"/>
                </a:solidFill>
              </a:rPr>
              <a:t>σ </a:t>
            </a:r>
            <a:r>
              <a:rPr lang="en-US" sz="4000" b="1" dirty="0" smtClean="0">
                <a:solidFill>
                  <a:srgbClr val="7030A0"/>
                </a:solidFill>
              </a:rPr>
              <a:t>/√n.</a:t>
            </a:r>
            <a:r>
              <a:rPr lang="en-US" dirty="0" smtClean="0"/>
              <a:t> </a:t>
            </a:r>
          </a:p>
          <a:p>
            <a:endParaRPr lang="en-US" dirty="0" smtClean="0"/>
          </a:p>
        </p:txBody>
      </p:sp>
      <p:sp>
        <p:nvSpPr>
          <p:cNvPr id="3" name="Title 2"/>
          <p:cNvSpPr>
            <a:spLocks noGrp="1"/>
          </p:cNvSpPr>
          <p:nvPr>
            <p:ph type="title"/>
          </p:nvPr>
        </p:nvSpPr>
        <p:spPr>
          <a:xfrm>
            <a:off x="457200" y="274638"/>
            <a:ext cx="8229600" cy="1630362"/>
          </a:xfrm>
        </p:spPr>
        <p:txBody>
          <a:bodyPr/>
          <a:lstStyle/>
          <a:p>
            <a:pPr fontAlgn="auto">
              <a:spcAft>
                <a:spcPts val="0"/>
              </a:spcAft>
              <a:defRPr/>
            </a:pPr>
            <a:r>
              <a:rPr lang="en-US" dirty="0" smtClean="0"/>
              <a:t>Sampling Distribution of a Sample Mean</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Content Placeholder 1"/>
          <p:cNvSpPr>
            <a:spLocks noGrp="1"/>
          </p:cNvSpPr>
          <p:nvPr>
            <p:ph idx="1"/>
          </p:nvPr>
        </p:nvSpPr>
        <p:spPr>
          <a:xfrm>
            <a:off x="457200" y="533400"/>
            <a:ext cx="8229600" cy="5473700"/>
          </a:xfrm>
        </p:spPr>
        <p:txBody>
          <a:bodyPr/>
          <a:lstStyle/>
          <a:p>
            <a:r>
              <a:rPr lang="en-US" dirty="0" smtClean="0"/>
              <a:t>The scores of individual students on the ACT have a normal distribution with mean 18.6 and standard deviation 5.9.  At Northside High, 76 seniors take the test.  If the scores at this school have the same distribution as national scores, what are the mean and standard deviation of the distribution of sample means for these 76 students?</a:t>
            </a:r>
          </a:p>
          <a:p>
            <a:endParaRPr lang="en-US"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Content Placeholder 1"/>
          <p:cNvSpPr>
            <a:spLocks noGrp="1"/>
          </p:cNvSpPr>
          <p:nvPr>
            <p:ph idx="1"/>
          </p:nvPr>
        </p:nvSpPr>
        <p:spPr>
          <a:xfrm>
            <a:off x="457200" y="533400"/>
            <a:ext cx="8229600" cy="5473700"/>
          </a:xfrm>
        </p:spPr>
        <p:txBody>
          <a:bodyPr/>
          <a:lstStyle/>
          <a:p>
            <a:r>
              <a:rPr lang="en-US" dirty="0" smtClean="0"/>
              <a:t>The scores of individual students on the ACT have a normal distribution with mean 18.6 and standard deviation 5.9.  At Northside High, 76 seniors take the test.  If the scores at this school have the same distribution as national scores, what are the mean and standard deviation of the average (sample mean) for the 76 students?</a:t>
            </a:r>
          </a:p>
          <a:p>
            <a:endParaRPr lang="en-US" dirty="0" smtClean="0"/>
          </a:p>
        </p:txBody>
      </p:sp>
      <p:graphicFrame>
        <p:nvGraphicFramePr>
          <p:cNvPr id="133122" name="Object 2"/>
          <p:cNvGraphicFramePr>
            <a:graphicFrameLocks noChangeAspect="1"/>
          </p:cNvGraphicFramePr>
          <p:nvPr/>
        </p:nvGraphicFramePr>
        <p:xfrm>
          <a:off x="1447800" y="4051300"/>
          <a:ext cx="1270000" cy="1649413"/>
        </p:xfrm>
        <a:graphic>
          <a:graphicData uri="http://schemas.openxmlformats.org/presentationml/2006/ole">
            <mc:AlternateContent xmlns:mc="http://schemas.openxmlformats.org/markup-compatibility/2006">
              <mc:Choice xmlns:v="urn:schemas-microsoft-com:vml" Requires="v">
                <p:oleObj spid="_x0000_s138243" name="Equation" r:id="rId4" imgW="634680" imgH="825480" progId="">
                  <p:embed/>
                </p:oleObj>
              </mc:Choice>
              <mc:Fallback>
                <p:oleObj name="Equation" r:id="rId4" imgW="634680" imgH="82548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4051300"/>
                        <a:ext cx="1270000" cy="164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fontAlgn="auto">
              <a:spcAft>
                <a:spcPts val="0"/>
              </a:spcAft>
              <a:buFont typeface="Wingdings 3"/>
              <a:buChar char=""/>
              <a:defRPr/>
            </a:pPr>
            <a:r>
              <a:rPr lang="en-US" sz="4400" b="1" dirty="0" smtClean="0"/>
              <a:t>The probability P(A) of any event A satisfies</a:t>
            </a:r>
            <a:r>
              <a:rPr lang="en-US" sz="4400" dirty="0" smtClean="0"/>
              <a:t/>
            </a:r>
            <a:br>
              <a:rPr lang="en-US" sz="4400" dirty="0" smtClean="0"/>
            </a:br>
            <a:r>
              <a:rPr lang="en-US" sz="4400" dirty="0" smtClean="0"/>
              <a:t>           </a:t>
            </a:r>
            <a:r>
              <a:rPr lang="en-US" sz="4400" b="1" dirty="0" smtClean="0">
                <a:solidFill>
                  <a:srgbClr val="0070C0"/>
                </a:solidFill>
              </a:rPr>
              <a:t>0≤P(A)≤1</a:t>
            </a:r>
            <a:endParaRPr lang="en-US" sz="4400" dirty="0" smtClean="0"/>
          </a:p>
          <a:p>
            <a:pPr marL="624078" indent="-514350" fontAlgn="auto">
              <a:spcAft>
                <a:spcPts val="0"/>
              </a:spcAft>
              <a:buFont typeface="Wingdings 3"/>
              <a:buChar char=""/>
              <a:defRPr/>
            </a:pPr>
            <a:r>
              <a:rPr lang="en-US" sz="4400" b="1" dirty="0" smtClean="0"/>
              <a:t> Thus the probability of any event is between 0 &amp; 1</a:t>
            </a:r>
            <a:endParaRPr lang="en-US" sz="4400" dirty="0" smtClean="0"/>
          </a:p>
          <a:p>
            <a:pPr marL="365760" indent="-256032" fontAlgn="auto">
              <a:spcAft>
                <a:spcPts val="0"/>
              </a:spcAft>
              <a:buFont typeface="Wingdings 3"/>
              <a:buChar char=""/>
              <a:defRPr/>
            </a:pPr>
            <a:endParaRPr lang="en-US" dirty="0" smtClean="0"/>
          </a:p>
          <a:p>
            <a:pPr marL="624078" indent="-514350"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Probability Rules  - 1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fontAlgn="auto">
              <a:spcAft>
                <a:spcPts val="0"/>
              </a:spcAft>
              <a:buFont typeface="Wingdings 3"/>
              <a:buChar char=""/>
              <a:defRPr/>
            </a:pPr>
            <a:r>
              <a:rPr lang="en-US" dirty="0" smtClean="0"/>
              <a:t>The Sample Space is the set of all possible outcomes</a:t>
            </a:r>
          </a:p>
          <a:p>
            <a:pPr marL="624078" indent="-514350" fontAlgn="auto">
              <a:spcAft>
                <a:spcPts val="0"/>
              </a:spcAft>
              <a:buFont typeface="Wingdings 3"/>
              <a:buChar char=""/>
              <a:defRPr/>
            </a:pPr>
            <a:r>
              <a:rPr lang="en-US" dirty="0" smtClean="0"/>
              <a:t>If S is the sample space in a probability    </a:t>
            </a:r>
          </a:p>
          <a:p>
            <a:pPr marL="365760" indent="-256032" fontAlgn="auto">
              <a:spcAft>
                <a:spcPts val="0"/>
              </a:spcAft>
              <a:buFont typeface="Wingdings 3"/>
              <a:buNone/>
              <a:defRPr/>
            </a:pPr>
            <a:r>
              <a:rPr lang="en-US" dirty="0" smtClean="0"/>
              <a:t>	   model, then P(S)=1</a:t>
            </a:r>
          </a:p>
          <a:p>
            <a:pPr marL="365760" indent="-256032" fontAlgn="auto">
              <a:spcAft>
                <a:spcPts val="0"/>
              </a:spcAft>
              <a:buFont typeface="Wingdings 3"/>
              <a:buNone/>
              <a:defRPr/>
            </a:pPr>
            <a:r>
              <a:rPr lang="en-US" b="1" dirty="0" smtClean="0"/>
              <a:t>		</a:t>
            </a:r>
          </a:p>
          <a:p>
            <a:pPr marL="365760" indent="-256032" algn="ctr" fontAlgn="auto">
              <a:spcAft>
                <a:spcPts val="0"/>
              </a:spcAft>
              <a:buFont typeface="Wingdings 3"/>
              <a:buNone/>
              <a:defRPr/>
            </a:pPr>
            <a:r>
              <a:rPr lang="en-US" sz="4400" b="1" dirty="0" smtClean="0">
                <a:solidFill>
                  <a:srgbClr val="0070C0"/>
                </a:solidFill>
              </a:rPr>
              <a:t>The probabilities of all possible outcomes must add up to 1</a:t>
            </a:r>
          </a:p>
          <a:p>
            <a:pPr marL="365760" indent="-256032" fontAlgn="auto">
              <a:spcAft>
                <a:spcPts val="0"/>
              </a:spcAft>
              <a:buFont typeface="Wingdings 3"/>
              <a:buChar char=""/>
              <a:defRPr/>
            </a:pPr>
            <a:endParaRPr lang="en-US" dirty="0" smtClean="0"/>
          </a:p>
          <a:p>
            <a:pPr marL="624078" indent="-514350"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Probability Rules  - 2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1442</TotalTime>
  <Words>1786</Words>
  <Application>Microsoft Office PowerPoint</Application>
  <PresentationFormat>On-screen Show (4:3)</PresentationFormat>
  <Paragraphs>382</Paragraphs>
  <Slides>72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4" baseType="lpstr">
      <vt:lpstr>Concourse</vt:lpstr>
      <vt:lpstr>Equation</vt:lpstr>
      <vt:lpstr>AP Statistics – Probability</vt:lpstr>
      <vt:lpstr>Random Phenomena</vt:lpstr>
      <vt:lpstr>Definitions:</vt:lpstr>
      <vt:lpstr>Probability of an Event :</vt:lpstr>
      <vt:lpstr>All Possible Outcomes</vt:lpstr>
      <vt:lpstr>Probability – Example # 1</vt:lpstr>
      <vt:lpstr>Probability</vt:lpstr>
      <vt:lpstr>Probability Rules  - 1 </vt:lpstr>
      <vt:lpstr>Probability Rules  - 2 </vt:lpstr>
      <vt:lpstr>Probability Rules - 3</vt:lpstr>
      <vt:lpstr>Probability Rules - 4</vt:lpstr>
      <vt:lpstr>Probability Rules - 5</vt:lpstr>
      <vt:lpstr>Probability Rules - 6</vt:lpstr>
      <vt:lpstr>Remember…</vt:lpstr>
      <vt:lpstr>Probability Rules - 7</vt:lpstr>
      <vt:lpstr>Probability Rules - 8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Random Variables</vt:lpstr>
      <vt:lpstr>Discrete Random Variables [RV]</vt:lpstr>
      <vt:lpstr>Discrete Random Variables</vt:lpstr>
      <vt:lpstr>Discrete Random Variables</vt:lpstr>
      <vt:lpstr>Continuous Random Variables</vt:lpstr>
      <vt:lpstr>Rules for Means</vt:lpstr>
      <vt:lpstr>Rules for Variances</vt:lpstr>
      <vt:lpstr>PowerPoint Presentation</vt:lpstr>
      <vt:lpstr>PowerPoint Presentation</vt:lpstr>
      <vt:lpstr>PowerPoint Presentation</vt:lpstr>
      <vt:lpstr>PowerPoint Presentation</vt:lpstr>
      <vt:lpstr>PowerPoint Presentation</vt:lpstr>
      <vt:lpstr>PowerPoint Presentation</vt:lpstr>
      <vt:lpstr>Law of Large Numbers</vt:lpstr>
      <vt:lpstr>Binomial Distributions </vt:lpstr>
      <vt:lpstr>Binomial Distributions</vt:lpstr>
      <vt:lpstr>Binomial Distributions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Sampling Distributions</vt:lpstr>
      <vt:lpstr>Sampling Distributions of Sample Proportions</vt:lpstr>
      <vt:lpstr>PowerPoint Presentation</vt:lpstr>
      <vt:lpstr>PowerPoint Presentation</vt:lpstr>
      <vt:lpstr>Sampling Distribution of a Sample Mean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Statistics – Probability</dc:title>
  <dc:creator>Libby Lerner</dc:creator>
  <cp:lastModifiedBy>colin.Mayo</cp:lastModifiedBy>
  <cp:revision>148</cp:revision>
  <dcterms:created xsi:type="dcterms:W3CDTF">2008-04-21T14:07:44Z</dcterms:created>
  <dcterms:modified xsi:type="dcterms:W3CDTF">2014-01-06T01:21:24Z</dcterms:modified>
</cp:coreProperties>
</file>